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6" r:id="rId30"/>
    <p:sldId id="284" r:id="rId31"/>
    <p:sldId id="285" r:id="rId3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22E768-F58A-4E3E-AFE0-5F1B712380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81BD0563-E808-4CBD-9FB6-0B7B3B84E7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FA8C0BD9-6D38-4D11-9AEE-7349FB644039}"/>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5" name="Marcador de pie de página 4">
            <a:extLst>
              <a:ext uri="{FF2B5EF4-FFF2-40B4-BE49-F238E27FC236}">
                <a16:creationId xmlns:a16="http://schemas.microsoft.com/office/drawing/2014/main" id="{8FABAE76-6A77-4697-BB38-2AB3A4FB2B62}"/>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D1599B87-773B-4B40-A130-490E4557D73A}"/>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23489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79B711-9390-4702-BD9E-14E10CD33F5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5F693039-4EB2-46E1-A701-6F0AF4E4B3F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A893CBEB-C165-4110-BF2B-DF0296F28B5C}"/>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5" name="Marcador de pie de página 4">
            <a:extLst>
              <a:ext uri="{FF2B5EF4-FFF2-40B4-BE49-F238E27FC236}">
                <a16:creationId xmlns:a16="http://schemas.microsoft.com/office/drawing/2014/main" id="{5011885B-9D03-4062-9DDC-8715BD54BB5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ABC77FA-D126-45AB-99CC-ACB3755D6108}"/>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811855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0BB6B23-0712-4F11-A15C-D8B91FE1339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51CB75C-C47B-4A68-AC11-09F3B473956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B5B7F83-0D41-4E17-8607-128A3B31E580}"/>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5" name="Marcador de pie de página 4">
            <a:extLst>
              <a:ext uri="{FF2B5EF4-FFF2-40B4-BE49-F238E27FC236}">
                <a16:creationId xmlns:a16="http://schemas.microsoft.com/office/drawing/2014/main" id="{BC4CF5CE-2D98-4337-8CF9-581B1E8ED416}"/>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D793E3F-C128-4F99-B251-06AFD0CE2D52}"/>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15896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D9629-28BB-4117-A006-E868384AC2B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F02C7EF-7F16-41B2-8168-6271BAAB241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10BA023-66CA-4175-80C0-C1F6B5653ECA}"/>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5" name="Marcador de pie de página 4">
            <a:extLst>
              <a:ext uri="{FF2B5EF4-FFF2-40B4-BE49-F238E27FC236}">
                <a16:creationId xmlns:a16="http://schemas.microsoft.com/office/drawing/2014/main" id="{7E6B398F-B540-40B2-B95C-143221378FE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3D8F33D-CD49-4700-AF4A-22868E3393F4}"/>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354430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FB142-98F8-462D-95EA-0BA2D31BD1E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16B1876-5B49-4DD6-982C-5E72E0C91E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E854765-E4FC-4BEF-A481-33EFAA3FBF32}"/>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5" name="Marcador de pie de página 4">
            <a:extLst>
              <a:ext uri="{FF2B5EF4-FFF2-40B4-BE49-F238E27FC236}">
                <a16:creationId xmlns:a16="http://schemas.microsoft.com/office/drawing/2014/main" id="{1C1972B4-27FB-4B2D-9752-C62BC7D563AC}"/>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DE37000D-5F5E-4DA7-9C37-692F3AB3A6FF}"/>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135192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B6A68-3F6B-4263-8745-5DCD795F7CB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BF96E0D-C8F3-4B5E-981E-A193BF90670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1772D3D0-504D-45AC-9723-1DA1BE7861A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EF5BB094-483C-48E3-A968-1C68D16C98C0}"/>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6" name="Marcador de pie de página 5">
            <a:extLst>
              <a:ext uri="{FF2B5EF4-FFF2-40B4-BE49-F238E27FC236}">
                <a16:creationId xmlns:a16="http://schemas.microsoft.com/office/drawing/2014/main" id="{48188B3D-E7A9-4D35-B4C8-8DAE329BC08F}"/>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09A99565-74B5-4F02-8361-757AAACB52B0}"/>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62710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32D74-1FFA-4DB3-8DF3-DF30A6E4BCB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A511CD3-7ED9-441C-90E4-4897246473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299016-DACD-48DB-94CE-2B426D61030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349E628D-F1D7-45F8-82A2-21E6E88161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8A4C0CF-F169-4CB8-BFFC-C02221E9FC1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A64C59E9-2513-4503-A5D5-E47A0C0DAB74}"/>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8" name="Marcador de pie de página 7">
            <a:extLst>
              <a:ext uri="{FF2B5EF4-FFF2-40B4-BE49-F238E27FC236}">
                <a16:creationId xmlns:a16="http://schemas.microsoft.com/office/drawing/2014/main" id="{FE816CEB-8178-4F4D-904B-BD29DF4B28DB}"/>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9ABAD4DF-5882-48F7-A37A-8412C2CF474C}"/>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92730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166AD-F222-48B9-BE05-BC5FDECE6B2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B623CDAC-9633-4A31-B23E-1F1F52D9B9DB}"/>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4" name="Marcador de pie de página 3">
            <a:extLst>
              <a:ext uri="{FF2B5EF4-FFF2-40B4-BE49-F238E27FC236}">
                <a16:creationId xmlns:a16="http://schemas.microsoft.com/office/drawing/2014/main" id="{0CCEC8AE-850C-475F-A730-F7D510A24F54}"/>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D6A7D903-57BD-48BA-BFD7-BC035A42288B}"/>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50214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A77A8C-2071-4F9B-833E-A7A41379ADA8}"/>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3" name="Marcador de pie de página 2">
            <a:extLst>
              <a:ext uri="{FF2B5EF4-FFF2-40B4-BE49-F238E27FC236}">
                <a16:creationId xmlns:a16="http://schemas.microsoft.com/office/drawing/2014/main" id="{ED13A7E7-7D60-4786-9B39-95ACD81222A0}"/>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5F560303-2A29-4A16-B1C1-5E698A8C0812}"/>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284262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72CF69-9A18-42BA-B37D-8857BA5456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AAE7DB2-5ECC-48F7-A60F-E5710EEF25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72291B69-0635-44AB-83B7-6A1F37B32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0FECD31-D26F-4669-93E7-3228F14491E3}"/>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6" name="Marcador de pie de página 5">
            <a:extLst>
              <a:ext uri="{FF2B5EF4-FFF2-40B4-BE49-F238E27FC236}">
                <a16:creationId xmlns:a16="http://schemas.microsoft.com/office/drawing/2014/main" id="{A44703AD-ECC4-4FB8-9877-1EA425F40298}"/>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8122226-126A-4B90-9A47-93A2B55812DF}"/>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254540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8E5600-8A01-4514-AB1E-153D4CB1F3E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615FE321-36D8-4C05-B6EB-3B2FDBE868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86672598-81B8-4C23-813A-93CA1538C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C61C298-D262-48E6-BCCC-D9E6E06AC7F9}"/>
              </a:ext>
            </a:extLst>
          </p:cNvPr>
          <p:cNvSpPr>
            <a:spLocks noGrp="1"/>
          </p:cNvSpPr>
          <p:nvPr>
            <p:ph type="dt" sz="half" idx="10"/>
          </p:nvPr>
        </p:nvSpPr>
        <p:spPr/>
        <p:txBody>
          <a:bodyPr/>
          <a:lstStyle/>
          <a:p>
            <a:fld id="{2E7250CA-B099-47F8-8267-CA7C4C7D7E2B}" type="datetimeFigureOut">
              <a:rPr lang="es-AR" smtClean="0"/>
              <a:t>8/9/2022</a:t>
            </a:fld>
            <a:endParaRPr lang="es-AR"/>
          </a:p>
        </p:txBody>
      </p:sp>
      <p:sp>
        <p:nvSpPr>
          <p:cNvPr id="6" name="Marcador de pie de página 5">
            <a:extLst>
              <a:ext uri="{FF2B5EF4-FFF2-40B4-BE49-F238E27FC236}">
                <a16:creationId xmlns:a16="http://schemas.microsoft.com/office/drawing/2014/main" id="{C940B494-271F-4227-A853-2EA1A9ABA958}"/>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B5BC3DA8-8FBE-49CE-A13D-647CBD284082}"/>
              </a:ext>
            </a:extLst>
          </p:cNvPr>
          <p:cNvSpPr>
            <a:spLocks noGrp="1"/>
          </p:cNvSpPr>
          <p:nvPr>
            <p:ph type="sldNum" sz="quarter" idx="12"/>
          </p:nvPr>
        </p:nvSpPr>
        <p:spPr/>
        <p:txBody>
          <a:bodyPr/>
          <a:lstStyle/>
          <a:p>
            <a:fld id="{F554DF14-7322-4ECA-8D83-EDE05E600E36}" type="slidenum">
              <a:rPr lang="es-AR" smtClean="0"/>
              <a:t>‹Nº›</a:t>
            </a:fld>
            <a:endParaRPr lang="es-AR"/>
          </a:p>
        </p:txBody>
      </p:sp>
    </p:spTree>
    <p:extLst>
      <p:ext uri="{BB962C8B-B14F-4D97-AF65-F5344CB8AC3E}">
        <p14:creationId xmlns:p14="http://schemas.microsoft.com/office/powerpoint/2010/main" val="1965510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6000"/>
            <a:lum/>
          </a:blip>
          <a:srcRect/>
          <a:stretch>
            <a:fillRect t="-9000" b="-9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FA46F00-940F-47C9-8496-07B5B29CEF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1C4E2C1-798B-4F9A-9217-337014C390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D727B73C-5E89-4FE7-9199-EF44AD3E60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250CA-B099-47F8-8267-CA7C4C7D7E2B}" type="datetimeFigureOut">
              <a:rPr lang="es-AR" smtClean="0"/>
              <a:t>8/9/2022</a:t>
            </a:fld>
            <a:endParaRPr lang="es-AR"/>
          </a:p>
        </p:txBody>
      </p:sp>
      <p:sp>
        <p:nvSpPr>
          <p:cNvPr id="5" name="Marcador de pie de página 4">
            <a:extLst>
              <a:ext uri="{FF2B5EF4-FFF2-40B4-BE49-F238E27FC236}">
                <a16:creationId xmlns:a16="http://schemas.microsoft.com/office/drawing/2014/main" id="{AF88A15B-D9FD-4D49-A527-727DE09F6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06357B4E-2346-4391-A2BF-411ABC7378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4DF14-7322-4ECA-8D83-EDE05E600E36}" type="slidenum">
              <a:rPr lang="es-AR" smtClean="0"/>
              <a:t>‹Nº›</a:t>
            </a:fld>
            <a:endParaRPr lang="es-AR"/>
          </a:p>
        </p:txBody>
      </p:sp>
    </p:spTree>
    <p:extLst>
      <p:ext uri="{BB962C8B-B14F-4D97-AF65-F5344CB8AC3E}">
        <p14:creationId xmlns:p14="http://schemas.microsoft.com/office/powerpoint/2010/main" val="902797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8489DD3-3CED-4E43-8CBF-F1F0FEAD99DA}"/>
              </a:ext>
            </a:extLst>
          </p:cNvPr>
          <p:cNvSpPr/>
          <p:nvPr/>
        </p:nvSpPr>
        <p:spPr>
          <a:xfrm>
            <a:off x="0" y="491422"/>
            <a:ext cx="12192000" cy="923330"/>
          </a:xfrm>
          <a:prstGeom prst="rect">
            <a:avLst/>
          </a:prstGeom>
          <a:solidFill>
            <a:srgbClr val="00B0F0">
              <a:alpha val="40000"/>
            </a:srgbClr>
          </a:solidFill>
        </p:spPr>
        <p:txBody>
          <a:bodyPr wrap="square" lIns="91440" tIns="45720" rIns="91440" bIns="45720">
            <a:spAutoFit/>
          </a:bodyPr>
          <a:lstStyle/>
          <a:p>
            <a:pPr algn="ctr"/>
            <a:r>
              <a:rPr lang="es-ES" sz="54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Periféricos</a:t>
            </a:r>
          </a:p>
        </p:txBody>
      </p:sp>
      <p:sp>
        <p:nvSpPr>
          <p:cNvPr id="6" name="CuadroTexto 5">
            <a:extLst>
              <a:ext uri="{FF2B5EF4-FFF2-40B4-BE49-F238E27FC236}">
                <a16:creationId xmlns:a16="http://schemas.microsoft.com/office/drawing/2014/main" id="{DF9C7895-E390-4C47-9526-907434F3F11B}"/>
              </a:ext>
            </a:extLst>
          </p:cNvPr>
          <p:cNvSpPr txBox="1"/>
          <p:nvPr/>
        </p:nvSpPr>
        <p:spPr>
          <a:xfrm>
            <a:off x="295422" y="1594897"/>
            <a:ext cx="7554350" cy="646331"/>
          </a:xfrm>
          <a:prstGeom prst="rect">
            <a:avLst/>
          </a:prstGeom>
          <a:noFill/>
        </p:spPr>
        <p:txBody>
          <a:bodyPr wrap="square">
            <a:spAutoFit/>
          </a:bodyPr>
          <a:lstStyle/>
          <a:p>
            <a:r>
              <a:rPr lang="pt-BR" sz="3600" b="1" dirty="0"/>
              <a:t>Periféricos de Entrada (o Dispositivos)</a:t>
            </a:r>
            <a:endParaRPr lang="es-AR" sz="3600" b="1" dirty="0"/>
          </a:p>
        </p:txBody>
      </p:sp>
      <p:sp>
        <p:nvSpPr>
          <p:cNvPr id="8" name="CuadroTexto 7">
            <a:extLst>
              <a:ext uri="{FF2B5EF4-FFF2-40B4-BE49-F238E27FC236}">
                <a16:creationId xmlns:a16="http://schemas.microsoft.com/office/drawing/2014/main" id="{36C0E258-FDEF-4BD5-92C0-9455A4C6103B}"/>
              </a:ext>
            </a:extLst>
          </p:cNvPr>
          <p:cNvSpPr txBox="1"/>
          <p:nvPr/>
        </p:nvSpPr>
        <p:spPr>
          <a:xfrm>
            <a:off x="295422" y="2421373"/>
            <a:ext cx="6098344" cy="1754326"/>
          </a:xfrm>
          <a:prstGeom prst="rect">
            <a:avLst/>
          </a:prstGeom>
          <a:solidFill>
            <a:srgbClr val="0070C0">
              <a:alpha val="64000"/>
            </a:srgbClr>
          </a:solidFill>
        </p:spPr>
        <p:txBody>
          <a:bodyPr wrap="square">
            <a:spAutoFit/>
          </a:bodyPr>
          <a:lstStyle/>
          <a:p>
            <a:pPr algn="just"/>
            <a:r>
              <a:rPr lang="es-ES" b="1" dirty="0"/>
              <a:t>Los periféricos de E/S (Entrada y Salida) sirven básicamente para la comunicación de la computadora con el medio externo. Proveen el modo por el cual la información es transferida de afuera hacia adentro, y viceversa, y podría decirse que son el único modo de ingresar instrucciones y obtener datos de nuestra computadora</a:t>
            </a:r>
            <a:endParaRPr lang="es-AR" b="1" dirty="0"/>
          </a:p>
        </p:txBody>
      </p:sp>
      <p:sp>
        <p:nvSpPr>
          <p:cNvPr id="10" name="CuadroTexto 9">
            <a:extLst>
              <a:ext uri="{FF2B5EF4-FFF2-40B4-BE49-F238E27FC236}">
                <a16:creationId xmlns:a16="http://schemas.microsoft.com/office/drawing/2014/main" id="{7CC1161B-D45B-4B75-9D70-45DBCDB27EF1}"/>
              </a:ext>
            </a:extLst>
          </p:cNvPr>
          <p:cNvSpPr txBox="1"/>
          <p:nvPr/>
        </p:nvSpPr>
        <p:spPr>
          <a:xfrm>
            <a:off x="295422" y="4355844"/>
            <a:ext cx="6098344" cy="1754326"/>
          </a:xfrm>
          <a:prstGeom prst="rect">
            <a:avLst/>
          </a:prstGeom>
          <a:blipFill>
            <a:blip r:embed="rId2">
              <a:alphaModFix amt="56000"/>
            </a:blip>
            <a:tile tx="0" ty="0" sx="100000" sy="100000" flip="none" algn="tl"/>
          </a:blipFill>
        </p:spPr>
        <p:txBody>
          <a:bodyPr wrap="square">
            <a:spAutoFit/>
          </a:bodyPr>
          <a:lstStyle/>
          <a:p>
            <a:r>
              <a:rPr lang="es-ES" b="1" dirty="0"/>
              <a:t>los periféricos se dividen en dos categorías principales, los periféricos de entrada y los periféricos de salida. Sin embargo, existe una tercer categoría que incluye a todos aquellos dispositivos que son capaces tanto de mostrar datos provenientes de nuestra computadora como de brindar la posibilidad de introducirlos.</a:t>
            </a:r>
            <a:endParaRPr lang="es-AR" b="1" dirty="0"/>
          </a:p>
        </p:txBody>
      </p:sp>
      <p:pic>
        <p:nvPicPr>
          <p:cNvPr id="11" name="Imagen 10">
            <a:extLst>
              <a:ext uri="{FF2B5EF4-FFF2-40B4-BE49-F238E27FC236}">
                <a16:creationId xmlns:a16="http://schemas.microsoft.com/office/drawing/2014/main" id="{F53B3C9B-3824-4AE2-96F2-2C064BB79996}"/>
              </a:ext>
            </a:extLst>
          </p:cNvPr>
          <p:cNvPicPr>
            <a:picLocks noChangeAspect="1"/>
          </p:cNvPicPr>
          <p:nvPr/>
        </p:nvPicPr>
        <p:blipFill>
          <a:blip r:embed="rId3"/>
          <a:stretch>
            <a:fillRect/>
          </a:stretch>
        </p:blipFill>
        <p:spPr>
          <a:xfrm>
            <a:off x="7849772" y="1594897"/>
            <a:ext cx="4100448" cy="5185058"/>
          </a:xfrm>
          <a:prstGeom prst="rect">
            <a:avLst/>
          </a:prstGeom>
        </p:spPr>
      </p:pic>
    </p:spTree>
    <p:extLst>
      <p:ext uri="{BB962C8B-B14F-4D97-AF65-F5344CB8AC3E}">
        <p14:creationId xmlns:p14="http://schemas.microsoft.com/office/powerpoint/2010/main" val="2467518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87C55A6-A938-49D2-9D56-7AB5EBBAB667}"/>
              </a:ext>
            </a:extLst>
          </p:cNvPr>
          <p:cNvSpPr/>
          <p:nvPr/>
        </p:nvSpPr>
        <p:spPr>
          <a:xfrm>
            <a:off x="0" y="504674"/>
            <a:ext cx="12192000" cy="923330"/>
          </a:xfrm>
          <a:prstGeom prst="rect">
            <a:avLst/>
          </a:prstGeom>
          <a:solidFill>
            <a:srgbClr val="00B0F0">
              <a:alpha val="40000"/>
            </a:srgbClr>
          </a:solidFill>
        </p:spPr>
        <p:txBody>
          <a:bodyPr wrap="square" lIns="91440" tIns="45720" rIns="91440" bIns="45720">
            <a:spAutoFit/>
          </a:bodyPr>
          <a:lstStyle/>
          <a:p>
            <a:pPr algn="ctr"/>
            <a:r>
              <a:rPr lang="es-ES" sz="54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Escáner de huellas digitales</a:t>
            </a:r>
          </a:p>
        </p:txBody>
      </p:sp>
      <p:sp>
        <p:nvSpPr>
          <p:cNvPr id="4" name="CuadroTexto 3">
            <a:extLst>
              <a:ext uri="{FF2B5EF4-FFF2-40B4-BE49-F238E27FC236}">
                <a16:creationId xmlns:a16="http://schemas.microsoft.com/office/drawing/2014/main" id="{B4ACDCED-A484-41AC-A4A9-3D94DC4A27A8}"/>
              </a:ext>
            </a:extLst>
          </p:cNvPr>
          <p:cNvSpPr txBox="1"/>
          <p:nvPr/>
        </p:nvSpPr>
        <p:spPr>
          <a:xfrm>
            <a:off x="198782" y="1673232"/>
            <a:ext cx="6096000" cy="120032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pPr algn="just"/>
            <a:r>
              <a:rPr lang="es-ES" b="1" dirty="0"/>
              <a:t>El escáner de huella dactilar es un dispositivo de entrada de los llamados “Biométricos”, que permite analizar y comparar una huella digital mediante el escaneado de la misma con el objetivo de identificar a un usuario en particular.</a:t>
            </a:r>
            <a:endParaRPr lang="es-AR" b="1" dirty="0"/>
          </a:p>
        </p:txBody>
      </p:sp>
      <p:pic>
        <p:nvPicPr>
          <p:cNvPr id="5" name="Imagen 4">
            <a:extLst>
              <a:ext uri="{FF2B5EF4-FFF2-40B4-BE49-F238E27FC236}">
                <a16:creationId xmlns:a16="http://schemas.microsoft.com/office/drawing/2014/main" id="{925D95A0-9FE5-49F2-8B62-450C1F854D3F}"/>
              </a:ext>
            </a:extLst>
          </p:cNvPr>
          <p:cNvPicPr>
            <a:picLocks noChangeAspect="1"/>
          </p:cNvPicPr>
          <p:nvPr/>
        </p:nvPicPr>
        <p:blipFill>
          <a:blip r:embed="rId2"/>
          <a:stretch>
            <a:fillRect/>
          </a:stretch>
        </p:blipFill>
        <p:spPr>
          <a:xfrm>
            <a:off x="6484869" y="1654002"/>
            <a:ext cx="5238750" cy="3476625"/>
          </a:xfrm>
          <a:prstGeom prst="rect">
            <a:avLst/>
          </a:prstGeom>
        </p:spPr>
      </p:pic>
    </p:spTree>
    <p:extLst>
      <p:ext uri="{BB962C8B-B14F-4D97-AF65-F5344CB8AC3E}">
        <p14:creationId xmlns:p14="http://schemas.microsoft.com/office/powerpoint/2010/main" val="3173084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FE106D0-DEE7-4CA6-8961-3FE9149FA20D}"/>
              </a:ext>
            </a:extLst>
          </p:cNvPr>
          <p:cNvSpPr/>
          <p:nvPr/>
        </p:nvSpPr>
        <p:spPr>
          <a:xfrm>
            <a:off x="0" y="504674"/>
            <a:ext cx="12192000" cy="923330"/>
          </a:xfrm>
          <a:prstGeom prst="rect">
            <a:avLst/>
          </a:prstGeom>
          <a:solidFill>
            <a:srgbClr val="00B0F0">
              <a:alpha val="40000"/>
            </a:srgbClr>
          </a:solidFill>
        </p:spPr>
        <p:txBody>
          <a:bodyPr wrap="square" lIns="91440" tIns="45720" rIns="91440" bIns="45720">
            <a:spAutoFit/>
          </a:bodyPr>
          <a:lstStyle/>
          <a:p>
            <a:pPr algn="ctr"/>
            <a:r>
              <a:rPr lang="pt-BR" sz="5400" b="1" cap="none" spc="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Escáner o lector de códigos de barra</a:t>
            </a:r>
            <a:endParaRPr lang="es-ES" sz="54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4" name="CuadroTexto 3">
            <a:extLst>
              <a:ext uri="{FF2B5EF4-FFF2-40B4-BE49-F238E27FC236}">
                <a16:creationId xmlns:a16="http://schemas.microsoft.com/office/drawing/2014/main" id="{E8FA63E1-B48D-4949-BFBD-3720AD77E607}"/>
              </a:ext>
            </a:extLst>
          </p:cNvPr>
          <p:cNvSpPr txBox="1"/>
          <p:nvPr/>
        </p:nvSpPr>
        <p:spPr>
          <a:xfrm>
            <a:off x="159026" y="1578379"/>
            <a:ext cx="7156174" cy="286232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r>
              <a:rPr lang="es-ES" dirty="0"/>
              <a:t>Los códigos de barra hace años que nos acompañan en muchas de las tareas que emprendemos a diario, y los podemos encontrar en todo tipo de productos, desde alimentos hasta dispositivos electrónicos, y se utilizan básicamente para la identificación del mismo a los efectos de su comercialización o almacenamiento.</a:t>
            </a:r>
          </a:p>
          <a:p>
            <a:endParaRPr lang="es-ES" dirty="0"/>
          </a:p>
          <a:p>
            <a:r>
              <a:rPr lang="es-ES" dirty="0"/>
              <a:t>Para leer un código de barras hace falta un lector de códigos de barra, un dispositivo electrónico equipado con un sensor láser capaz de leer e interpretar dicho código y suministrarlo al sistema para su cómputo, es decir para que una computadora realice la función requerida.</a:t>
            </a:r>
            <a:endParaRPr lang="es-AR" dirty="0"/>
          </a:p>
        </p:txBody>
      </p:sp>
      <p:pic>
        <p:nvPicPr>
          <p:cNvPr id="5" name="Imagen 4">
            <a:extLst>
              <a:ext uri="{FF2B5EF4-FFF2-40B4-BE49-F238E27FC236}">
                <a16:creationId xmlns:a16="http://schemas.microsoft.com/office/drawing/2014/main" id="{30E508E3-1B30-40F0-8B07-13FA82E3F136}"/>
              </a:ext>
            </a:extLst>
          </p:cNvPr>
          <p:cNvPicPr>
            <a:picLocks noChangeAspect="1"/>
          </p:cNvPicPr>
          <p:nvPr/>
        </p:nvPicPr>
        <p:blipFill>
          <a:blip r:embed="rId2"/>
          <a:stretch>
            <a:fillRect/>
          </a:stretch>
        </p:blipFill>
        <p:spPr>
          <a:xfrm>
            <a:off x="7552960" y="1702328"/>
            <a:ext cx="4236920" cy="2650001"/>
          </a:xfrm>
          <a:prstGeom prst="rect">
            <a:avLst/>
          </a:prstGeom>
        </p:spPr>
      </p:pic>
    </p:spTree>
    <p:extLst>
      <p:ext uri="{BB962C8B-B14F-4D97-AF65-F5344CB8AC3E}">
        <p14:creationId xmlns:p14="http://schemas.microsoft.com/office/powerpoint/2010/main" val="3828937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F8BA70C7-E60A-4A73-8F6C-B899FE941E32}"/>
              </a:ext>
            </a:extLst>
          </p:cNvPr>
          <p:cNvSpPr/>
          <p:nvPr/>
        </p:nvSpPr>
        <p:spPr>
          <a:xfrm>
            <a:off x="0" y="504674"/>
            <a:ext cx="12192000" cy="923330"/>
          </a:xfrm>
          <a:prstGeom prst="rect">
            <a:avLst/>
          </a:prstGeom>
          <a:solidFill>
            <a:srgbClr val="00B0F0">
              <a:alpha val="40000"/>
            </a:srgbClr>
          </a:solidFill>
        </p:spPr>
        <p:txBody>
          <a:bodyPr wrap="square" lIns="91440" tIns="45720" rIns="91440" bIns="45720">
            <a:spAutoFit/>
          </a:bodyPr>
          <a:lstStyle/>
          <a:p>
            <a:pPr algn="ctr"/>
            <a:r>
              <a:rPr lang="es-ES" sz="5400" b="1" cap="none" spc="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Sistema de reconocimiento vocal</a:t>
            </a:r>
            <a:endParaRPr lang="es-ES" sz="54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8" name="CuadroTexto 7">
            <a:extLst>
              <a:ext uri="{FF2B5EF4-FFF2-40B4-BE49-F238E27FC236}">
                <a16:creationId xmlns:a16="http://schemas.microsoft.com/office/drawing/2014/main" id="{E462E46C-A18A-4CA9-BDA0-658E6EF28193}"/>
              </a:ext>
            </a:extLst>
          </p:cNvPr>
          <p:cNvSpPr txBox="1"/>
          <p:nvPr/>
        </p:nvSpPr>
        <p:spPr>
          <a:xfrm>
            <a:off x="185531" y="1595017"/>
            <a:ext cx="6096000" cy="20313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pPr algn="just"/>
            <a:r>
              <a:rPr lang="es-ES" b="1" dirty="0"/>
              <a:t>La tecnología de reconocimiento vocal es capaz de digitalizar la voz permitiendo a la computadora reconocer y ejecutar comandos a través de la voz humana. Si bien es una materia que se encuentra en constante desarrollo, en la actualidad cuenta con un nivel de sofisticación tal que se lo puede usar en algunos tipos de aplicaciones como la implementada en diversos sistemas operativos como Windows, iOS y Android.</a:t>
            </a:r>
            <a:endParaRPr lang="es-AR" b="1" dirty="0"/>
          </a:p>
        </p:txBody>
      </p:sp>
      <p:pic>
        <p:nvPicPr>
          <p:cNvPr id="9" name="Imagen 8">
            <a:extLst>
              <a:ext uri="{FF2B5EF4-FFF2-40B4-BE49-F238E27FC236}">
                <a16:creationId xmlns:a16="http://schemas.microsoft.com/office/drawing/2014/main" id="{85E3813C-925B-4E52-81A1-7B6EE05AF42E}"/>
              </a:ext>
            </a:extLst>
          </p:cNvPr>
          <p:cNvPicPr>
            <a:picLocks noChangeAspect="1"/>
          </p:cNvPicPr>
          <p:nvPr/>
        </p:nvPicPr>
        <p:blipFill>
          <a:blip r:embed="rId2"/>
          <a:stretch>
            <a:fillRect/>
          </a:stretch>
        </p:blipFill>
        <p:spPr>
          <a:xfrm>
            <a:off x="6392103" y="1595017"/>
            <a:ext cx="5238750" cy="2952750"/>
          </a:xfrm>
          <a:prstGeom prst="rect">
            <a:avLst/>
          </a:prstGeom>
        </p:spPr>
      </p:pic>
    </p:spTree>
    <p:extLst>
      <p:ext uri="{BB962C8B-B14F-4D97-AF65-F5344CB8AC3E}">
        <p14:creationId xmlns:p14="http://schemas.microsoft.com/office/powerpoint/2010/main" val="869980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72B0BF5-728C-479E-809E-CA1632A676F8}"/>
              </a:ext>
            </a:extLst>
          </p:cNvPr>
          <p:cNvSpPr/>
          <p:nvPr/>
        </p:nvSpPr>
        <p:spPr>
          <a:xfrm>
            <a:off x="0" y="504674"/>
            <a:ext cx="12192000" cy="707886"/>
          </a:xfrm>
          <a:prstGeom prst="rect">
            <a:avLst/>
          </a:prstGeom>
          <a:solidFill>
            <a:srgbClr val="00B0F0">
              <a:alpha val="40000"/>
            </a:srgbClr>
          </a:solidFill>
        </p:spPr>
        <p:txBody>
          <a:bodyPr wrap="square" lIns="91440" tIns="45720" rIns="91440" bIns="45720">
            <a:spAutoFit/>
          </a:bodyPr>
          <a:lstStyle/>
          <a:p>
            <a:pPr algn="ctr"/>
            <a:r>
              <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Periféricos mixtos: híbridos entre periféricos de entrada y salida</a:t>
            </a:r>
          </a:p>
        </p:txBody>
      </p:sp>
      <p:sp>
        <p:nvSpPr>
          <p:cNvPr id="4" name="CuadroTexto 3">
            <a:extLst>
              <a:ext uri="{FF2B5EF4-FFF2-40B4-BE49-F238E27FC236}">
                <a16:creationId xmlns:a16="http://schemas.microsoft.com/office/drawing/2014/main" id="{1ADED6C5-7FE1-47CC-85B7-72174A908992}"/>
              </a:ext>
            </a:extLst>
          </p:cNvPr>
          <p:cNvSpPr txBox="1"/>
          <p:nvPr/>
        </p:nvSpPr>
        <p:spPr>
          <a:xfrm>
            <a:off x="198782" y="1397675"/>
            <a:ext cx="6096000" cy="20313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r>
              <a:rPr lang="es-ES" b="1" dirty="0"/>
              <a:t>Los periféricos mixtos son mucho más comunes de lo que pensamos, ya que básicamente se trata de un dispositivo que cumple con ambos roles, es decir permitir la entrada y la salida de datos al mismo tiempo.</a:t>
            </a:r>
          </a:p>
          <a:p>
            <a:endParaRPr lang="es-ES" b="1" dirty="0"/>
          </a:p>
          <a:p>
            <a:r>
              <a:rPr lang="es-ES" b="1" dirty="0"/>
              <a:t>Como ejemplo de esta categoría de periféricos mixtos podemos nombrar los siguientes dispositivos:</a:t>
            </a:r>
            <a:endParaRPr lang="es-AR" b="1" dirty="0"/>
          </a:p>
        </p:txBody>
      </p:sp>
    </p:spTree>
    <p:extLst>
      <p:ext uri="{BB962C8B-B14F-4D97-AF65-F5344CB8AC3E}">
        <p14:creationId xmlns:p14="http://schemas.microsoft.com/office/powerpoint/2010/main" val="3120207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C5B671F6-4CE8-482F-8489-410D2753AF45}"/>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cap="none" spc="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Módems, routers y switches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5" name="CuadroTexto 4">
            <a:extLst>
              <a:ext uri="{FF2B5EF4-FFF2-40B4-BE49-F238E27FC236}">
                <a16:creationId xmlns:a16="http://schemas.microsoft.com/office/drawing/2014/main" id="{7EE3146E-D525-416E-8A32-1A12B24177FC}"/>
              </a:ext>
            </a:extLst>
          </p:cNvPr>
          <p:cNvSpPr txBox="1"/>
          <p:nvPr/>
        </p:nvSpPr>
        <p:spPr>
          <a:xfrm>
            <a:off x="198781" y="1441967"/>
            <a:ext cx="6599583" cy="175432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pPr algn="just"/>
            <a:r>
              <a:rPr lang="es-ES" b="1" dirty="0"/>
              <a:t>Este tipo de dispositivos de comunicación de datos, asociados a las redes informáticas, permiten la recepción y transmisión de los datos, captando y ordenando en las direcciones necesarias todo el tráfico que habitualmente se mueve por una red de computadoras o conexión a Internet a través de la ISP. Es por ello que son considerados como periféricos mixtos.</a:t>
            </a:r>
            <a:endParaRPr lang="es-AR" b="1" dirty="0"/>
          </a:p>
        </p:txBody>
      </p:sp>
      <p:pic>
        <p:nvPicPr>
          <p:cNvPr id="6" name="Imagen 5">
            <a:extLst>
              <a:ext uri="{FF2B5EF4-FFF2-40B4-BE49-F238E27FC236}">
                <a16:creationId xmlns:a16="http://schemas.microsoft.com/office/drawing/2014/main" id="{3C19E94E-2088-4DB6-86F6-3330321C8690}"/>
              </a:ext>
            </a:extLst>
          </p:cNvPr>
          <p:cNvPicPr>
            <a:picLocks noChangeAspect="1"/>
          </p:cNvPicPr>
          <p:nvPr/>
        </p:nvPicPr>
        <p:blipFill>
          <a:blip r:embed="rId2"/>
          <a:stretch>
            <a:fillRect/>
          </a:stretch>
        </p:blipFill>
        <p:spPr>
          <a:xfrm>
            <a:off x="198781" y="3429000"/>
            <a:ext cx="6599583" cy="3196292"/>
          </a:xfrm>
          <a:prstGeom prst="rect">
            <a:avLst/>
          </a:prstGeom>
        </p:spPr>
      </p:pic>
    </p:spTree>
    <p:extLst>
      <p:ext uri="{BB962C8B-B14F-4D97-AF65-F5344CB8AC3E}">
        <p14:creationId xmlns:p14="http://schemas.microsoft.com/office/powerpoint/2010/main" val="891884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B39DB8D-3639-49C8-A3BA-69D78340BA37}"/>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Dispositivos de audio o video externos</a:t>
            </a:r>
          </a:p>
        </p:txBody>
      </p:sp>
      <p:sp>
        <p:nvSpPr>
          <p:cNvPr id="4" name="CuadroTexto 3">
            <a:extLst>
              <a:ext uri="{FF2B5EF4-FFF2-40B4-BE49-F238E27FC236}">
                <a16:creationId xmlns:a16="http://schemas.microsoft.com/office/drawing/2014/main" id="{3910C6BD-0968-487A-B965-58B38ED6D793}"/>
              </a:ext>
            </a:extLst>
          </p:cNvPr>
          <p:cNvSpPr txBox="1"/>
          <p:nvPr/>
        </p:nvSpPr>
        <p:spPr>
          <a:xfrm>
            <a:off x="357809" y="1415463"/>
            <a:ext cx="6096000" cy="147732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r>
              <a:rPr lang="es-ES" b="1" dirty="0"/>
              <a:t>También ejemplos muy comunes de periféricos mixtos muy comunes son las placas de audio o video externas que se conectan a nuestra PC mediante USB, ya que nos permiten recibir y enviar datos hacia y desde la placa.</a:t>
            </a:r>
          </a:p>
          <a:p>
            <a:endParaRPr lang="es-ES" b="1" dirty="0"/>
          </a:p>
        </p:txBody>
      </p:sp>
      <p:pic>
        <p:nvPicPr>
          <p:cNvPr id="3" name="Imagen 2">
            <a:extLst>
              <a:ext uri="{FF2B5EF4-FFF2-40B4-BE49-F238E27FC236}">
                <a16:creationId xmlns:a16="http://schemas.microsoft.com/office/drawing/2014/main" id="{968F6325-030E-F4E0-8650-E0C1C532A53D}"/>
              </a:ext>
            </a:extLst>
          </p:cNvPr>
          <p:cNvPicPr>
            <a:picLocks noChangeAspect="1"/>
          </p:cNvPicPr>
          <p:nvPr/>
        </p:nvPicPr>
        <p:blipFill>
          <a:blip r:embed="rId2"/>
          <a:stretch>
            <a:fillRect/>
          </a:stretch>
        </p:blipFill>
        <p:spPr>
          <a:xfrm>
            <a:off x="7335981" y="1415463"/>
            <a:ext cx="4253345" cy="4253345"/>
          </a:xfrm>
          <a:prstGeom prst="rect">
            <a:avLst/>
          </a:prstGeom>
        </p:spPr>
      </p:pic>
      <p:pic>
        <p:nvPicPr>
          <p:cNvPr id="5" name="Imagen 4">
            <a:extLst>
              <a:ext uri="{FF2B5EF4-FFF2-40B4-BE49-F238E27FC236}">
                <a16:creationId xmlns:a16="http://schemas.microsoft.com/office/drawing/2014/main" id="{4FAE8BDF-5961-01D4-9F94-669AB9494FF5}"/>
              </a:ext>
            </a:extLst>
          </p:cNvPr>
          <p:cNvPicPr>
            <a:picLocks noChangeAspect="1"/>
          </p:cNvPicPr>
          <p:nvPr/>
        </p:nvPicPr>
        <p:blipFill>
          <a:blip r:embed="rId3"/>
          <a:stretch>
            <a:fillRect/>
          </a:stretch>
        </p:blipFill>
        <p:spPr>
          <a:xfrm>
            <a:off x="372273" y="3177998"/>
            <a:ext cx="5723727" cy="3248215"/>
          </a:xfrm>
          <a:prstGeom prst="rect">
            <a:avLst/>
          </a:prstGeom>
        </p:spPr>
      </p:pic>
    </p:spTree>
    <p:extLst>
      <p:ext uri="{BB962C8B-B14F-4D97-AF65-F5344CB8AC3E}">
        <p14:creationId xmlns:p14="http://schemas.microsoft.com/office/powerpoint/2010/main" val="2177229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6693199-A9EF-6D59-8338-8A4488F3F4A3}"/>
              </a:ext>
            </a:extLst>
          </p:cNvPr>
          <p:cNvPicPr>
            <a:picLocks noChangeAspect="1"/>
          </p:cNvPicPr>
          <p:nvPr/>
        </p:nvPicPr>
        <p:blipFill>
          <a:blip r:embed="rId2"/>
          <a:stretch>
            <a:fillRect/>
          </a:stretch>
        </p:blipFill>
        <p:spPr>
          <a:xfrm>
            <a:off x="604911" y="1581442"/>
            <a:ext cx="7383194" cy="4922129"/>
          </a:xfrm>
          <a:prstGeom prst="rect">
            <a:avLst/>
          </a:prstGeom>
        </p:spPr>
      </p:pic>
      <p:sp>
        <p:nvSpPr>
          <p:cNvPr id="3" name="Rectángulo 2">
            <a:extLst>
              <a:ext uri="{FF2B5EF4-FFF2-40B4-BE49-F238E27FC236}">
                <a16:creationId xmlns:a16="http://schemas.microsoft.com/office/drawing/2014/main" id="{55B0AAD6-D361-AD28-9198-75D3D73540BC}"/>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Tree>
    <p:extLst>
      <p:ext uri="{BB962C8B-B14F-4D97-AF65-F5344CB8AC3E}">
        <p14:creationId xmlns:p14="http://schemas.microsoft.com/office/powerpoint/2010/main" val="2687479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5D02D00-66FB-6FC5-E343-059202833C50}"/>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pic>
        <p:nvPicPr>
          <p:cNvPr id="3" name="Imagen 2">
            <a:extLst>
              <a:ext uri="{FF2B5EF4-FFF2-40B4-BE49-F238E27FC236}">
                <a16:creationId xmlns:a16="http://schemas.microsoft.com/office/drawing/2014/main" id="{EDE4EAA8-0B19-EDA6-155A-42E1D5B130D6}"/>
              </a:ext>
            </a:extLst>
          </p:cNvPr>
          <p:cNvPicPr>
            <a:picLocks noChangeAspect="1"/>
          </p:cNvPicPr>
          <p:nvPr/>
        </p:nvPicPr>
        <p:blipFill>
          <a:blip r:embed="rId2"/>
          <a:stretch>
            <a:fillRect/>
          </a:stretch>
        </p:blipFill>
        <p:spPr>
          <a:xfrm>
            <a:off x="759442" y="1795142"/>
            <a:ext cx="10430482" cy="4324304"/>
          </a:xfrm>
          <a:prstGeom prst="rect">
            <a:avLst/>
          </a:prstGeom>
        </p:spPr>
      </p:pic>
    </p:spTree>
    <p:extLst>
      <p:ext uri="{BB962C8B-B14F-4D97-AF65-F5344CB8AC3E}">
        <p14:creationId xmlns:p14="http://schemas.microsoft.com/office/powerpoint/2010/main" val="3418228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5D02D00-66FB-6FC5-E343-059202833C50}"/>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pic>
        <p:nvPicPr>
          <p:cNvPr id="4" name="Imagen 3">
            <a:extLst>
              <a:ext uri="{FF2B5EF4-FFF2-40B4-BE49-F238E27FC236}">
                <a16:creationId xmlns:a16="http://schemas.microsoft.com/office/drawing/2014/main" id="{F54B8944-D19D-546C-BA7A-0C679246A685}"/>
              </a:ext>
            </a:extLst>
          </p:cNvPr>
          <p:cNvPicPr>
            <a:picLocks noChangeAspect="1"/>
          </p:cNvPicPr>
          <p:nvPr/>
        </p:nvPicPr>
        <p:blipFill rotWithShape="1">
          <a:blip r:embed="rId2"/>
          <a:srcRect t="9503" b="9824"/>
          <a:stretch/>
        </p:blipFill>
        <p:spPr>
          <a:xfrm>
            <a:off x="1448972" y="1322363"/>
            <a:ext cx="9618898" cy="5345723"/>
          </a:xfrm>
          <a:prstGeom prst="rect">
            <a:avLst/>
          </a:prstGeom>
        </p:spPr>
      </p:pic>
      <p:sp>
        <p:nvSpPr>
          <p:cNvPr id="5" name="Rectángulo 4">
            <a:extLst>
              <a:ext uri="{FF2B5EF4-FFF2-40B4-BE49-F238E27FC236}">
                <a16:creationId xmlns:a16="http://schemas.microsoft.com/office/drawing/2014/main" id="{096305C8-6C6B-576D-5304-1BD3EE0DA1F8}"/>
              </a:ext>
            </a:extLst>
          </p:cNvPr>
          <p:cNvSpPr/>
          <p:nvPr/>
        </p:nvSpPr>
        <p:spPr>
          <a:xfrm>
            <a:off x="8932985" y="6527409"/>
            <a:ext cx="2039815" cy="1406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51408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28EA36-D325-956D-18FB-B1BA7F980C8D}"/>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pic>
        <p:nvPicPr>
          <p:cNvPr id="3" name="Imagen 2">
            <a:extLst>
              <a:ext uri="{FF2B5EF4-FFF2-40B4-BE49-F238E27FC236}">
                <a16:creationId xmlns:a16="http://schemas.microsoft.com/office/drawing/2014/main" id="{D2EB8F7E-5C73-969C-2787-B90426A1FB89}"/>
              </a:ext>
            </a:extLst>
          </p:cNvPr>
          <p:cNvPicPr>
            <a:picLocks noChangeAspect="1"/>
          </p:cNvPicPr>
          <p:nvPr/>
        </p:nvPicPr>
        <p:blipFill>
          <a:blip r:embed="rId2"/>
          <a:stretch>
            <a:fillRect/>
          </a:stretch>
        </p:blipFill>
        <p:spPr>
          <a:xfrm>
            <a:off x="1758461" y="1517772"/>
            <a:ext cx="8820444" cy="4920154"/>
          </a:xfrm>
          <a:prstGeom prst="rect">
            <a:avLst/>
          </a:prstGeom>
        </p:spPr>
      </p:pic>
    </p:spTree>
    <p:extLst>
      <p:ext uri="{BB962C8B-B14F-4D97-AF65-F5344CB8AC3E}">
        <p14:creationId xmlns:p14="http://schemas.microsoft.com/office/powerpoint/2010/main" val="40146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3D64FBA-CAF1-4A38-AEA2-4BB8B93CCCD8}"/>
              </a:ext>
            </a:extLst>
          </p:cNvPr>
          <p:cNvSpPr/>
          <p:nvPr/>
        </p:nvSpPr>
        <p:spPr>
          <a:xfrm>
            <a:off x="0" y="491422"/>
            <a:ext cx="12192000" cy="830997"/>
          </a:xfrm>
          <a:prstGeom prst="rect">
            <a:avLst/>
          </a:prstGeom>
          <a:solidFill>
            <a:srgbClr val="00B0F0">
              <a:alpha val="40000"/>
            </a:srgbClr>
          </a:solidFill>
        </p:spPr>
        <p:txBody>
          <a:bodyPr wrap="square" lIns="91440" tIns="45720" rIns="91440" bIns="45720">
            <a:spAutoFit/>
          </a:bodyPr>
          <a:lstStyle/>
          <a:p>
            <a:pPr algn="ctr"/>
            <a:r>
              <a:rPr lang="es-ES" sz="48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¿Qué son los periféricos de entrada (o dispositivos)?</a:t>
            </a:r>
          </a:p>
        </p:txBody>
      </p:sp>
      <p:pic>
        <p:nvPicPr>
          <p:cNvPr id="3" name="Imagen 2">
            <a:extLst>
              <a:ext uri="{FF2B5EF4-FFF2-40B4-BE49-F238E27FC236}">
                <a16:creationId xmlns:a16="http://schemas.microsoft.com/office/drawing/2014/main" id="{C6160BCE-CBD3-4EE2-8A39-BBF885062A16}"/>
              </a:ext>
            </a:extLst>
          </p:cNvPr>
          <p:cNvPicPr>
            <a:picLocks noChangeAspect="1"/>
          </p:cNvPicPr>
          <p:nvPr/>
        </p:nvPicPr>
        <p:blipFill>
          <a:blip r:embed="rId2"/>
          <a:stretch>
            <a:fillRect/>
          </a:stretch>
        </p:blipFill>
        <p:spPr>
          <a:xfrm>
            <a:off x="590842" y="1475163"/>
            <a:ext cx="4306213" cy="2693340"/>
          </a:xfrm>
          <a:prstGeom prst="rect">
            <a:avLst/>
          </a:prstGeom>
        </p:spPr>
      </p:pic>
      <p:sp>
        <p:nvSpPr>
          <p:cNvPr id="5" name="CuadroTexto 4">
            <a:extLst>
              <a:ext uri="{FF2B5EF4-FFF2-40B4-BE49-F238E27FC236}">
                <a16:creationId xmlns:a16="http://schemas.microsoft.com/office/drawing/2014/main" id="{5B16291F-6A17-464F-B7D1-1D3530994367}"/>
              </a:ext>
            </a:extLst>
          </p:cNvPr>
          <p:cNvSpPr txBox="1"/>
          <p:nvPr/>
        </p:nvSpPr>
        <p:spPr>
          <a:xfrm>
            <a:off x="5229665" y="1664090"/>
            <a:ext cx="6098344" cy="20313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gn="just"/>
            <a:r>
              <a:rPr lang="es-ES" b="1" dirty="0"/>
              <a:t>Los periféricos o dispositivos de entrada son los componentes del sistema responsables del suministro de datos a la computadora, y sin ellos sería imposible intentar cualquier tipo de operación con la misma. Con el paso de los años, la tecnología ha evolucionado de manera increíble, pero la forma que tenemos para comunicarnos con una computadora sigue siendo la misma desde hace ya tres décadas.</a:t>
            </a:r>
            <a:endParaRPr lang="es-AR" b="1" dirty="0"/>
          </a:p>
        </p:txBody>
      </p:sp>
      <p:sp>
        <p:nvSpPr>
          <p:cNvPr id="7" name="CuadroTexto 6">
            <a:extLst>
              <a:ext uri="{FF2B5EF4-FFF2-40B4-BE49-F238E27FC236}">
                <a16:creationId xmlns:a16="http://schemas.microsoft.com/office/drawing/2014/main" id="{777438B3-9458-4FCE-8C38-665B37D0627B}"/>
              </a:ext>
            </a:extLst>
          </p:cNvPr>
          <p:cNvSpPr txBox="1"/>
          <p:nvPr/>
        </p:nvSpPr>
        <p:spPr>
          <a:xfrm>
            <a:off x="5229665" y="4015841"/>
            <a:ext cx="6098344" cy="14773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s-ES" b="1" dirty="0"/>
              <a:t>A partir de este punto, conoceremos las características de los principales dispositivos o periféricos de entrada más populares y utilizados en todo el mundo. Cada uno de estos periféricos reúne una serie de condiciones que nos permiten ingresar datos a la computadora de formas diferentes.</a:t>
            </a:r>
            <a:endParaRPr lang="es-AR" b="1" dirty="0"/>
          </a:p>
        </p:txBody>
      </p:sp>
      <p:pic>
        <p:nvPicPr>
          <p:cNvPr id="8" name="Imagen 7">
            <a:extLst>
              <a:ext uri="{FF2B5EF4-FFF2-40B4-BE49-F238E27FC236}">
                <a16:creationId xmlns:a16="http://schemas.microsoft.com/office/drawing/2014/main" id="{A590C4C6-6DEA-4750-83AD-BE9ACEC48D36}"/>
              </a:ext>
            </a:extLst>
          </p:cNvPr>
          <p:cNvPicPr>
            <a:picLocks noChangeAspect="1"/>
          </p:cNvPicPr>
          <p:nvPr/>
        </p:nvPicPr>
        <p:blipFill>
          <a:blip r:embed="rId3"/>
          <a:stretch>
            <a:fillRect/>
          </a:stretch>
        </p:blipFill>
        <p:spPr>
          <a:xfrm>
            <a:off x="590841" y="4224793"/>
            <a:ext cx="4306213" cy="2536751"/>
          </a:xfrm>
          <a:prstGeom prst="rect">
            <a:avLst/>
          </a:prstGeom>
        </p:spPr>
      </p:pic>
    </p:spTree>
    <p:extLst>
      <p:ext uri="{BB962C8B-B14F-4D97-AF65-F5344CB8AC3E}">
        <p14:creationId xmlns:p14="http://schemas.microsoft.com/office/powerpoint/2010/main" val="132782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A3BF917-E417-5CE1-9632-EEDFFE44833C}"/>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5" name="CuadroTexto 4">
            <a:extLst>
              <a:ext uri="{FF2B5EF4-FFF2-40B4-BE49-F238E27FC236}">
                <a16:creationId xmlns:a16="http://schemas.microsoft.com/office/drawing/2014/main" id="{0F61877F-A3F5-3FA0-65CA-4704827C08BB}"/>
              </a:ext>
            </a:extLst>
          </p:cNvPr>
          <p:cNvSpPr txBox="1"/>
          <p:nvPr/>
        </p:nvSpPr>
        <p:spPr>
          <a:xfrm>
            <a:off x="678873" y="1623491"/>
            <a:ext cx="3616036" cy="175432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VGA (L)</a:t>
            </a:r>
          </a:p>
          <a:p>
            <a:r>
              <a:rPr lang="es-ES" dirty="0"/>
              <a:t>Es un conector de pantalla de 15 clavijas de 3 filas que proporciona salida de vídeo analógica a un monitor. Actualmente ya está en desuso,</a:t>
            </a:r>
            <a:endParaRPr lang="es-AR" dirty="0"/>
          </a:p>
        </p:txBody>
      </p:sp>
      <p:pic>
        <p:nvPicPr>
          <p:cNvPr id="6" name="Imagen 5">
            <a:extLst>
              <a:ext uri="{FF2B5EF4-FFF2-40B4-BE49-F238E27FC236}">
                <a16:creationId xmlns:a16="http://schemas.microsoft.com/office/drawing/2014/main" id="{BA577BD6-BFA2-A0A0-D439-E5D55DA1C5B0}"/>
              </a:ext>
            </a:extLst>
          </p:cNvPr>
          <p:cNvPicPr>
            <a:picLocks noChangeAspect="1"/>
          </p:cNvPicPr>
          <p:nvPr/>
        </p:nvPicPr>
        <p:blipFill>
          <a:blip r:embed="rId2"/>
          <a:stretch>
            <a:fillRect/>
          </a:stretch>
        </p:blipFill>
        <p:spPr>
          <a:xfrm>
            <a:off x="5676900" y="1623491"/>
            <a:ext cx="5715000" cy="2857500"/>
          </a:xfrm>
          <a:prstGeom prst="rect">
            <a:avLst/>
          </a:prstGeom>
        </p:spPr>
      </p:pic>
    </p:spTree>
    <p:extLst>
      <p:ext uri="{BB962C8B-B14F-4D97-AF65-F5344CB8AC3E}">
        <p14:creationId xmlns:p14="http://schemas.microsoft.com/office/powerpoint/2010/main" val="1048210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2306D1D-99B2-5522-1436-5384524EC121}"/>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5" name="CuadroTexto 4">
            <a:extLst>
              <a:ext uri="{FF2B5EF4-FFF2-40B4-BE49-F238E27FC236}">
                <a16:creationId xmlns:a16="http://schemas.microsoft.com/office/drawing/2014/main" id="{23055A58-C644-0BAB-BFD6-7E80E0894C65}"/>
              </a:ext>
            </a:extLst>
          </p:cNvPr>
          <p:cNvSpPr txBox="1"/>
          <p:nvPr/>
        </p:nvSpPr>
        <p:spPr>
          <a:xfrm>
            <a:off x="318654" y="1498892"/>
            <a:ext cx="4225637" cy="175432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Fibra</a:t>
            </a:r>
          </a:p>
          <a:p>
            <a:endParaRPr lang="es-ES" dirty="0"/>
          </a:p>
          <a:p>
            <a:r>
              <a:rPr lang="es-ES" dirty="0"/>
              <a:t>Se trata de una conexión de alta velocidad que utiliza la luz para transportar todo tipo de señales. Se utiliza principalmente para la conexión cableada a la red.</a:t>
            </a:r>
            <a:endParaRPr lang="es-AR" dirty="0"/>
          </a:p>
        </p:txBody>
      </p:sp>
      <p:pic>
        <p:nvPicPr>
          <p:cNvPr id="6" name="Imagen 5">
            <a:extLst>
              <a:ext uri="{FF2B5EF4-FFF2-40B4-BE49-F238E27FC236}">
                <a16:creationId xmlns:a16="http://schemas.microsoft.com/office/drawing/2014/main" id="{35C3D6B6-3282-4859-5F51-09CCBD86D79A}"/>
              </a:ext>
            </a:extLst>
          </p:cNvPr>
          <p:cNvPicPr>
            <a:picLocks noChangeAspect="1"/>
          </p:cNvPicPr>
          <p:nvPr/>
        </p:nvPicPr>
        <p:blipFill>
          <a:blip r:embed="rId2"/>
          <a:stretch>
            <a:fillRect/>
          </a:stretch>
        </p:blipFill>
        <p:spPr>
          <a:xfrm>
            <a:off x="7935536" y="1498892"/>
            <a:ext cx="3543702" cy="4574608"/>
          </a:xfrm>
          <a:prstGeom prst="rect">
            <a:avLst/>
          </a:prstGeom>
        </p:spPr>
      </p:pic>
      <p:pic>
        <p:nvPicPr>
          <p:cNvPr id="7" name="Imagen 6">
            <a:extLst>
              <a:ext uri="{FF2B5EF4-FFF2-40B4-BE49-F238E27FC236}">
                <a16:creationId xmlns:a16="http://schemas.microsoft.com/office/drawing/2014/main" id="{BEB48040-DF34-10AE-8AF3-8D24436D0FDE}"/>
              </a:ext>
            </a:extLst>
          </p:cNvPr>
          <p:cNvPicPr>
            <a:picLocks noChangeAspect="1"/>
          </p:cNvPicPr>
          <p:nvPr/>
        </p:nvPicPr>
        <p:blipFill>
          <a:blip r:embed="rId3"/>
          <a:stretch>
            <a:fillRect/>
          </a:stretch>
        </p:blipFill>
        <p:spPr>
          <a:xfrm>
            <a:off x="1179369" y="3429000"/>
            <a:ext cx="4762500" cy="3228975"/>
          </a:xfrm>
          <a:prstGeom prst="rect">
            <a:avLst/>
          </a:prstGeom>
        </p:spPr>
      </p:pic>
    </p:spTree>
    <p:extLst>
      <p:ext uri="{BB962C8B-B14F-4D97-AF65-F5344CB8AC3E}">
        <p14:creationId xmlns:p14="http://schemas.microsoft.com/office/powerpoint/2010/main" val="295783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029BD04-2453-9B0C-D563-CEDCCE4D99A0}"/>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4" name="CuadroTexto 3">
            <a:extLst>
              <a:ext uri="{FF2B5EF4-FFF2-40B4-BE49-F238E27FC236}">
                <a16:creationId xmlns:a16="http://schemas.microsoft.com/office/drawing/2014/main" id="{4AFA720E-57E0-A155-4853-6CB300C4CAFF}"/>
              </a:ext>
            </a:extLst>
          </p:cNvPr>
          <p:cNvSpPr txBox="1"/>
          <p:nvPr/>
        </p:nvSpPr>
        <p:spPr>
          <a:xfrm>
            <a:off x="250554" y="1397675"/>
            <a:ext cx="7507991" cy="147732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HDMI</a:t>
            </a:r>
          </a:p>
          <a:p>
            <a:endParaRPr lang="es-ES" dirty="0"/>
          </a:p>
          <a:p>
            <a:r>
              <a:rPr lang="es-ES" dirty="0"/>
              <a:t>Es una </a:t>
            </a:r>
            <a:r>
              <a:rPr lang="es-ES" dirty="0" err="1"/>
              <a:t>una</a:t>
            </a:r>
            <a:r>
              <a:rPr lang="es-ES" dirty="0"/>
              <a:t> conexión de alta definición para llevar audio y video digital. Normalmente se encuentra en televisores, monitores y ordenadores tanto de sobremesa como portátiles, por nombrar algunos dispositivos.</a:t>
            </a:r>
            <a:endParaRPr lang="es-AR" dirty="0"/>
          </a:p>
        </p:txBody>
      </p:sp>
      <p:pic>
        <p:nvPicPr>
          <p:cNvPr id="7" name="Imagen 6">
            <a:extLst>
              <a:ext uri="{FF2B5EF4-FFF2-40B4-BE49-F238E27FC236}">
                <a16:creationId xmlns:a16="http://schemas.microsoft.com/office/drawing/2014/main" id="{C7938D8E-8308-BB13-800A-A27717FC9D43}"/>
              </a:ext>
            </a:extLst>
          </p:cNvPr>
          <p:cNvPicPr>
            <a:picLocks noChangeAspect="1"/>
          </p:cNvPicPr>
          <p:nvPr/>
        </p:nvPicPr>
        <p:blipFill>
          <a:blip r:embed="rId2"/>
          <a:stretch>
            <a:fillRect/>
          </a:stretch>
        </p:blipFill>
        <p:spPr>
          <a:xfrm>
            <a:off x="8107021" y="1397675"/>
            <a:ext cx="3834425" cy="2308324"/>
          </a:xfrm>
          <a:prstGeom prst="rect">
            <a:avLst/>
          </a:prstGeom>
        </p:spPr>
      </p:pic>
      <p:sp>
        <p:nvSpPr>
          <p:cNvPr id="9" name="CuadroTexto 8">
            <a:extLst>
              <a:ext uri="{FF2B5EF4-FFF2-40B4-BE49-F238E27FC236}">
                <a16:creationId xmlns:a16="http://schemas.microsoft.com/office/drawing/2014/main" id="{C575916D-26BD-D0CE-C379-967F414A2978}"/>
              </a:ext>
            </a:extLst>
          </p:cNvPr>
          <p:cNvSpPr txBox="1"/>
          <p:nvPr/>
        </p:nvSpPr>
        <p:spPr>
          <a:xfrm>
            <a:off x="250554" y="2939107"/>
            <a:ext cx="6098344" cy="230832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HDMI significa High-</a:t>
            </a:r>
            <a:r>
              <a:rPr lang="es-ES" dirty="0" err="1"/>
              <a:t>Definition</a:t>
            </a:r>
            <a:r>
              <a:rPr lang="es-ES" dirty="0"/>
              <a:t> Multimedia Interface o, en español, interfaz multimedia de alta definición.</a:t>
            </a:r>
          </a:p>
          <a:p>
            <a:endParaRPr lang="es-ES" dirty="0"/>
          </a:p>
          <a:p>
            <a:r>
              <a:rPr lang="es-ES" dirty="0"/>
              <a:t>Es un sistema de conexión individual que fue desarrollado por muchas de las empresas más populares que utilizamos y conocemos hoy en día. Sony, Panasonic o Toshiba estuvieron involucradas en su desarrollo a través del conglomerado HDMI </a:t>
            </a:r>
            <a:r>
              <a:rPr lang="es-ES" dirty="0" err="1"/>
              <a:t>Founders</a:t>
            </a:r>
            <a:r>
              <a:rPr lang="es-ES" dirty="0"/>
              <a:t>.</a:t>
            </a:r>
            <a:endParaRPr lang="es-AR" dirty="0"/>
          </a:p>
        </p:txBody>
      </p:sp>
      <p:sp>
        <p:nvSpPr>
          <p:cNvPr id="11" name="CuadroTexto 10">
            <a:extLst>
              <a:ext uri="{FF2B5EF4-FFF2-40B4-BE49-F238E27FC236}">
                <a16:creationId xmlns:a16="http://schemas.microsoft.com/office/drawing/2014/main" id="{A560DD74-6B53-4A0E-C9D3-E37AC47DF5A9}"/>
              </a:ext>
            </a:extLst>
          </p:cNvPr>
          <p:cNvSpPr txBox="1"/>
          <p:nvPr/>
        </p:nvSpPr>
        <p:spPr>
          <a:xfrm>
            <a:off x="6480533" y="3803990"/>
            <a:ext cx="5592548" cy="147732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El cable HDMI está diseñado para soportar vídeos en alta definición desde que fue concebido, permitiendo resoluciones 480i, 480p, 576i, 576p, 720p, 1080i, 1080p, 1440p. Y ahora también es el medio para alcanzar resoluciones 4K y 8K.</a:t>
            </a:r>
            <a:endParaRPr lang="es-AR" dirty="0"/>
          </a:p>
        </p:txBody>
      </p:sp>
    </p:spTree>
    <p:extLst>
      <p:ext uri="{BB962C8B-B14F-4D97-AF65-F5344CB8AC3E}">
        <p14:creationId xmlns:p14="http://schemas.microsoft.com/office/powerpoint/2010/main" val="2872237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49CB73C-047A-6861-5D41-3792368D49A4}"/>
              </a:ext>
            </a:extLst>
          </p:cNvPr>
          <p:cNvSpPr/>
          <p:nvPr/>
        </p:nvSpPr>
        <p:spPr>
          <a:xfrm>
            <a:off x="0" y="43178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5" name="CuadroTexto 4">
            <a:extLst>
              <a:ext uri="{FF2B5EF4-FFF2-40B4-BE49-F238E27FC236}">
                <a16:creationId xmlns:a16="http://schemas.microsoft.com/office/drawing/2014/main" id="{F9471DC5-42E6-B2F6-5DC5-3C1531015A2E}"/>
              </a:ext>
            </a:extLst>
          </p:cNvPr>
          <p:cNvSpPr txBox="1"/>
          <p:nvPr/>
        </p:nvSpPr>
        <p:spPr>
          <a:xfrm>
            <a:off x="270164" y="1527600"/>
            <a:ext cx="11651672" cy="452431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HDMI 1.0: Con ella llegó el HDMI, que destacaba por aunar en un solo </a:t>
            </a:r>
            <a:r>
              <a:rPr lang="es-ES" dirty="0" err="1"/>
              <a:t>cabel</a:t>
            </a:r>
            <a:r>
              <a:rPr lang="es-ES" dirty="0"/>
              <a:t> de conexión digital los formatos audio/vídeo.</a:t>
            </a:r>
          </a:p>
          <a:p>
            <a:r>
              <a:rPr lang="es-ES" dirty="0"/>
              <a:t>HDMI 1.1: La única diferencia con respecto a la versión 1.0 es que incluía soporte para DVD Audio.</a:t>
            </a:r>
          </a:p>
          <a:p>
            <a:r>
              <a:rPr lang="es-ES" dirty="0"/>
              <a:t>HDMI 1.2: La revisión del cable añadía soporte para </a:t>
            </a:r>
            <a:r>
              <a:rPr lang="es-ES" dirty="0" err="1"/>
              <a:t>One</a:t>
            </a:r>
            <a:r>
              <a:rPr lang="es-ES" dirty="0"/>
              <a:t> Bit Audio, usado en Super Audio CD, con hasta ocho canales, permitiendo seleccionar resoluciones personalizadas.</a:t>
            </a:r>
          </a:p>
          <a:p>
            <a:r>
              <a:rPr lang="es-ES" dirty="0"/>
              <a:t>HDMI 1.3: Se incrementó el ancho de banda a 340 </a:t>
            </a:r>
            <a:r>
              <a:rPr lang="es-ES" dirty="0" err="1"/>
              <a:t>HMz</a:t>
            </a:r>
            <a:r>
              <a:rPr lang="es-ES" dirty="0"/>
              <a:t>. Además, se añadió soporte para Dolby </a:t>
            </a:r>
            <a:r>
              <a:rPr lang="es-ES" dirty="0" err="1"/>
              <a:t>TrueHD</a:t>
            </a:r>
            <a:r>
              <a:rPr lang="es-ES" dirty="0"/>
              <a:t> y DTS-HD, formatos de audio usados en HD-DVD y Blu-ray Disc. Consolas como PS3 fueron las primeras en acogerse a este tipo de cables.</a:t>
            </a:r>
          </a:p>
          <a:p>
            <a:r>
              <a:rPr lang="es-ES" dirty="0"/>
              <a:t>HDMI 1.4: La resolución pasa de </a:t>
            </a:r>
            <a:r>
              <a:rPr lang="es-ES" dirty="0" err="1"/>
              <a:t>FullHD</a:t>
            </a:r>
            <a:r>
              <a:rPr lang="es-ES" dirty="0"/>
              <a:t> a XHD permitiendo resoluciones de 4096 × 2160 píxeles (24 imágenes por segundo) o de 3840 × 2160 a (30 imágenes por segundo). La actualización también ofrecía mejoras en el soporte de colores para dotarlos de un mayor realismo, así vídeo de alta definición en movimiento que permite mantener la calidad de imagen. Otra novedad significativa es que también permite enviar y recibir datos por medio de una conexión Ethernet incorporada en el propio cable, capaz de alcanzar velocidades de hasta 100 Mb/s.</a:t>
            </a:r>
          </a:p>
          <a:p>
            <a:r>
              <a:rPr lang="es-ES" dirty="0"/>
              <a:t>HDMI 2.0: La nueva generación de cables HDMI ofrece un incremento de ancho de banda que alcanza los 18 Gbit/s. Además, incluye soporte 4K, relación de aspecto 21:9, 32 canales de audio, entrega simultánea de dos </a:t>
            </a:r>
            <a:r>
              <a:rPr lang="es-ES" dirty="0" err="1"/>
              <a:t>streamings</a:t>
            </a:r>
            <a:r>
              <a:rPr lang="es-ES" dirty="0"/>
              <a:t> y extensiones de comandos CEC para controlar múltiples dispositivos desde un punto único.</a:t>
            </a:r>
          </a:p>
          <a:p>
            <a:r>
              <a:rPr lang="es-ES" dirty="0"/>
              <a:t>HDMI 2.1: La última revisión incrementa el ancho de banda hasta los 48 GB/s y permite resoluciones de hasta 10K. Además, se incluye soporte HDR dinámico y a nuevas tasas de 60 Hz para 8K y 120 Hz para 4K.</a:t>
            </a:r>
            <a:endParaRPr lang="es-AR" dirty="0"/>
          </a:p>
        </p:txBody>
      </p:sp>
    </p:spTree>
    <p:extLst>
      <p:ext uri="{BB962C8B-B14F-4D97-AF65-F5344CB8AC3E}">
        <p14:creationId xmlns:p14="http://schemas.microsoft.com/office/powerpoint/2010/main" val="4066614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0E16886-A2CA-233E-E2A2-20AF7DF02667}"/>
              </a:ext>
            </a:extLst>
          </p:cNvPr>
          <p:cNvSpPr/>
          <p:nvPr/>
        </p:nvSpPr>
        <p:spPr>
          <a:xfrm>
            <a:off x="0" y="32045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4" name="CuadroTexto 3">
            <a:extLst>
              <a:ext uri="{FF2B5EF4-FFF2-40B4-BE49-F238E27FC236}">
                <a16:creationId xmlns:a16="http://schemas.microsoft.com/office/drawing/2014/main" id="{7B001594-1BD8-AB72-C123-F4F1958F81AB}"/>
              </a:ext>
            </a:extLst>
          </p:cNvPr>
          <p:cNvSpPr txBox="1"/>
          <p:nvPr/>
        </p:nvSpPr>
        <p:spPr>
          <a:xfrm>
            <a:off x="207818" y="1333143"/>
            <a:ext cx="5888182" cy="507831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¿Qué diferencias hay con DisplayPort?</a:t>
            </a:r>
          </a:p>
          <a:p>
            <a:r>
              <a:rPr lang="es-ES" dirty="0"/>
              <a:t>Ambos estándares funcionan para “lo mismo” pero no son rivales directos, sino que su convivencia ayuda a que siempre tengamos lo óptimo según el uso que vayamos a darle. Por ejemplo, el HDMI en todos sus tipos es recomendable para cualquier usuario, para cualquier persona que busque una gran compatibilidad con aparatos y que no quiera complicaciones. Una de sus principales diferencias ya se encuentra en su apariencia física, aunque curiosamente es la menos relevante.</a:t>
            </a:r>
          </a:p>
          <a:p>
            <a:endParaRPr lang="es-ES" dirty="0"/>
          </a:p>
          <a:p>
            <a:r>
              <a:rPr lang="es-ES" dirty="0"/>
              <a:t>Si eres un usuario más experto o te gusta el vídeo de calidad o el </a:t>
            </a:r>
            <a:r>
              <a:rPr lang="es-ES" dirty="0" err="1"/>
              <a:t>gaming</a:t>
            </a:r>
            <a:r>
              <a:rPr lang="es-ES" dirty="0"/>
              <a:t>, el DisplayPort suele ofrecernos una mejor resolución, aunque la comparativa entre ambos es compleja y no hay un claro ganador. Una de sus principales diferencias es que HDMI admite datos de Ethernet y audio de retorno. DisplayPort no admite audio de retorno, pero soporta hasta cuatro monitores…</a:t>
            </a:r>
            <a:endParaRPr lang="es-AR" dirty="0"/>
          </a:p>
        </p:txBody>
      </p:sp>
      <p:pic>
        <p:nvPicPr>
          <p:cNvPr id="5" name="Imagen 4">
            <a:extLst>
              <a:ext uri="{FF2B5EF4-FFF2-40B4-BE49-F238E27FC236}">
                <a16:creationId xmlns:a16="http://schemas.microsoft.com/office/drawing/2014/main" id="{A37C2A9A-6C0F-BEA0-CFB9-C4FEC6F69153}"/>
              </a:ext>
            </a:extLst>
          </p:cNvPr>
          <p:cNvPicPr>
            <a:picLocks noChangeAspect="1"/>
          </p:cNvPicPr>
          <p:nvPr/>
        </p:nvPicPr>
        <p:blipFill>
          <a:blip r:embed="rId2"/>
          <a:stretch>
            <a:fillRect/>
          </a:stretch>
        </p:blipFill>
        <p:spPr>
          <a:xfrm>
            <a:off x="6462470" y="1333143"/>
            <a:ext cx="5521712" cy="2891496"/>
          </a:xfrm>
          <a:prstGeom prst="rect">
            <a:avLst/>
          </a:prstGeom>
        </p:spPr>
      </p:pic>
    </p:spTree>
    <p:extLst>
      <p:ext uri="{BB962C8B-B14F-4D97-AF65-F5344CB8AC3E}">
        <p14:creationId xmlns:p14="http://schemas.microsoft.com/office/powerpoint/2010/main" val="1052940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4620CE9-D80E-C54F-ED7C-0739F1D1A9AF}"/>
              </a:ext>
            </a:extLst>
          </p:cNvPr>
          <p:cNvSpPr/>
          <p:nvPr/>
        </p:nvSpPr>
        <p:spPr>
          <a:xfrm>
            <a:off x="0" y="32045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4" name="CuadroTexto 3">
            <a:extLst>
              <a:ext uri="{FF2B5EF4-FFF2-40B4-BE49-F238E27FC236}">
                <a16:creationId xmlns:a16="http://schemas.microsoft.com/office/drawing/2014/main" id="{7F78297A-FF8A-11CE-118C-1DC5A2AC1D72}"/>
              </a:ext>
            </a:extLst>
          </p:cNvPr>
          <p:cNvSpPr txBox="1"/>
          <p:nvPr/>
        </p:nvSpPr>
        <p:spPr>
          <a:xfrm>
            <a:off x="499935" y="1329028"/>
            <a:ext cx="6098344" cy="120032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DVI </a:t>
            </a:r>
          </a:p>
          <a:p>
            <a:r>
              <a:rPr lang="es-ES" dirty="0"/>
              <a:t>Es un conector de pantalla de 24 clavijas de 3 filas que proporciona salida digital a un monitor. Apareció antes que el HDMI, y cada vez se usa menos.</a:t>
            </a:r>
            <a:endParaRPr lang="es-AR" dirty="0"/>
          </a:p>
        </p:txBody>
      </p:sp>
      <p:pic>
        <p:nvPicPr>
          <p:cNvPr id="5" name="Imagen 4">
            <a:extLst>
              <a:ext uri="{FF2B5EF4-FFF2-40B4-BE49-F238E27FC236}">
                <a16:creationId xmlns:a16="http://schemas.microsoft.com/office/drawing/2014/main" id="{D8AFAE36-1C00-5E55-6D29-CD2DF18D58A4}"/>
              </a:ext>
            </a:extLst>
          </p:cNvPr>
          <p:cNvPicPr>
            <a:picLocks noChangeAspect="1"/>
          </p:cNvPicPr>
          <p:nvPr/>
        </p:nvPicPr>
        <p:blipFill>
          <a:blip r:embed="rId2"/>
          <a:stretch>
            <a:fillRect/>
          </a:stretch>
        </p:blipFill>
        <p:spPr>
          <a:xfrm>
            <a:off x="7609903" y="1329028"/>
            <a:ext cx="2476500" cy="1933575"/>
          </a:xfrm>
          <a:prstGeom prst="rect">
            <a:avLst/>
          </a:prstGeom>
        </p:spPr>
      </p:pic>
      <p:pic>
        <p:nvPicPr>
          <p:cNvPr id="6" name="Imagen 5">
            <a:extLst>
              <a:ext uri="{FF2B5EF4-FFF2-40B4-BE49-F238E27FC236}">
                <a16:creationId xmlns:a16="http://schemas.microsoft.com/office/drawing/2014/main" id="{529E49C6-C630-7DED-7EC8-1985FCA1607D}"/>
              </a:ext>
            </a:extLst>
          </p:cNvPr>
          <p:cNvPicPr>
            <a:picLocks noChangeAspect="1"/>
          </p:cNvPicPr>
          <p:nvPr/>
        </p:nvPicPr>
        <p:blipFill>
          <a:blip r:embed="rId3"/>
          <a:stretch>
            <a:fillRect/>
          </a:stretch>
        </p:blipFill>
        <p:spPr>
          <a:xfrm>
            <a:off x="499935" y="3027191"/>
            <a:ext cx="4895850" cy="2857500"/>
          </a:xfrm>
          <a:prstGeom prst="rect">
            <a:avLst/>
          </a:prstGeom>
        </p:spPr>
      </p:pic>
    </p:spTree>
    <p:extLst>
      <p:ext uri="{BB962C8B-B14F-4D97-AF65-F5344CB8AC3E}">
        <p14:creationId xmlns:p14="http://schemas.microsoft.com/office/powerpoint/2010/main" val="731618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C1C4A36-5D74-14B4-99B5-7B7E5414B19F}"/>
              </a:ext>
            </a:extLst>
          </p:cNvPr>
          <p:cNvSpPr/>
          <p:nvPr/>
        </p:nvSpPr>
        <p:spPr>
          <a:xfrm>
            <a:off x="0" y="320457"/>
            <a:ext cx="12192000" cy="707886"/>
          </a:xfrm>
          <a:prstGeom prst="rect">
            <a:avLst/>
          </a:prstGeom>
          <a:solidFill>
            <a:srgbClr val="00B0F0">
              <a:alpha val="40000"/>
            </a:srgbClr>
          </a:solidFill>
        </p:spPr>
        <p:txBody>
          <a:bodyPr wrap="square" lIns="91440" tIns="45720" rIns="91440" bIns="45720">
            <a:spAutoFit/>
          </a:bodyPr>
          <a:lstStyle/>
          <a:p>
            <a:pPr algn="ctr"/>
            <a:r>
              <a:rPr lang="es-ES" sz="4000" b="1"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Conectores</a:t>
            </a:r>
            <a:endParaRPr lang="es-ES" sz="40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4" name="CuadroTexto 3">
            <a:extLst>
              <a:ext uri="{FF2B5EF4-FFF2-40B4-BE49-F238E27FC236}">
                <a16:creationId xmlns:a16="http://schemas.microsoft.com/office/drawing/2014/main" id="{103532D2-4A5A-238B-34E7-823CC6543309}"/>
              </a:ext>
            </a:extLst>
          </p:cNvPr>
          <p:cNvSpPr txBox="1"/>
          <p:nvPr/>
        </p:nvSpPr>
        <p:spPr>
          <a:xfrm>
            <a:off x="569209" y="1343021"/>
            <a:ext cx="6098344" cy="175432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S-Video</a:t>
            </a:r>
          </a:p>
          <a:p>
            <a:endParaRPr lang="es-ES" dirty="0"/>
          </a:p>
          <a:p>
            <a:r>
              <a:rPr lang="es-ES" dirty="0"/>
              <a:t>Otra interfaz de video, también llamada Súper Video, que transmite video usando dos señales: luminancia, representada por una Y, y crominancia, representada por una C. es redonda para acomodar un enchufe redondo con cuatro clavijas.</a:t>
            </a:r>
            <a:endParaRPr lang="es-AR" dirty="0"/>
          </a:p>
        </p:txBody>
      </p:sp>
      <p:pic>
        <p:nvPicPr>
          <p:cNvPr id="5" name="Imagen 4">
            <a:extLst>
              <a:ext uri="{FF2B5EF4-FFF2-40B4-BE49-F238E27FC236}">
                <a16:creationId xmlns:a16="http://schemas.microsoft.com/office/drawing/2014/main" id="{F43BA387-28B6-A90A-574E-AA03454B496F}"/>
              </a:ext>
            </a:extLst>
          </p:cNvPr>
          <p:cNvPicPr>
            <a:picLocks noChangeAspect="1"/>
          </p:cNvPicPr>
          <p:nvPr/>
        </p:nvPicPr>
        <p:blipFill>
          <a:blip r:embed="rId2"/>
          <a:stretch>
            <a:fillRect/>
          </a:stretch>
        </p:blipFill>
        <p:spPr>
          <a:xfrm>
            <a:off x="8229600" y="1343021"/>
            <a:ext cx="3521452" cy="2615936"/>
          </a:xfrm>
          <a:prstGeom prst="rect">
            <a:avLst/>
          </a:prstGeom>
        </p:spPr>
      </p:pic>
      <p:pic>
        <p:nvPicPr>
          <p:cNvPr id="6" name="Imagen 5">
            <a:extLst>
              <a:ext uri="{FF2B5EF4-FFF2-40B4-BE49-F238E27FC236}">
                <a16:creationId xmlns:a16="http://schemas.microsoft.com/office/drawing/2014/main" id="{3B04059A-7D89-B180-205B-2FBE7B9FB9F3}"/>
              </a:ext>
            </a:extLst>
          </p:cNvPr>
          <p:cNvPicPr>
            <a:picLocks noChangeAspect="1"/>
          </p:cNvPicPr>
          <p:nvPr/>
        </p:nvPicPr>
        <p:blipFill>
          <a:blip r:embed="rId3"/>
          <a:stretch>
            <a:fillRect/>
          </a:stretch>
        </p:blipFill>
        <p:spPr>
          <a:xfrm>
            <a:off x="569209" y="3412025"/>
            <a:ext cx="3810000" cy="1952625"/>
          </a:xfrm>
          <a:prstGeom prst="rect">
            <a:avLst/>
          </a:prstGeom>
        </p:spPr>
      </p:pic>
      <p:pic>
        <p:nvPicPr>
          <p:cNvPr id="7" name="Imagen 6">
            <a:extLst>
              <a:ext uri="{FF2B5EF4-FFF2-40B4-BE49-F238E27FC236}">
                <a16:creationId xmlns:a16="http://schemas.microsoft.com/office/drawing/2014/main" id="{8A77D141-44BD-322B-D937-F1F9878866C0}"/>
              </a:ext>
            </a:extLst>
          </p:cNvPr>
          <p:cNvPicPr>
            <a:picLocks noChangeAspect="1"/>
          </p:cNvPicPr>
          <p:nvPr/>
        </p:nvPicPr>
        <p:blipFill>
          <a:blip r:embed="rId4"/>
          <a:stretch>
            <a:fillRect/>
          </a:stretch>
        </p:blipFill>
        <p:spPr>
          <a:xfrm>
            <a:off x="4890808" y="3412025"/>
            <a:ext cx="3054938" cy="2288255"/>
          </a:xfrm>
          <a:prstGeom prst="rect">
            <a:avLst/>
          </a:prstGeom>
        </p:spPr>
      </p:pic>
    </p:spTree>
    <p:extLst>
      <p:ext uri="{BB962C8B-B14F-4D97-AF65-F5344CB8AC3E}">
        <p14:creationId xmlns:p14="http://schemas.microsoft.com/office/powerpoint/2010/main" val="1253985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F01E80F-199F-0172-CE2F-A0F9075D5A62}"/>
              </a:ext>
            </a:extLst>
          </p:cNvPr>
          <p:cNvPicPr>
            <a:picLocks noChangeAspect="1"/>
          </p:cNvPicPr>
          <p:nvPr/>
        </p:nvPicPr>
        <p:blipFill>
          <a:blip r:embed="rId2"/>
          <a:stretch>
            <a:fillRect/>
          </a:stretch>
        </p:blipFill>
        <p:spPr>
          <a:xfrm>
            <a:off x="0" y="415359"/>
            <a:ext cx="12192000" cy="707136"/>
          </a:xfrm>
          <a:prstGeom prst="rect">
            <a:avLst/>
          </a:prstGeom>
        </p:spPr>
      </p:pic>
      <p:sp>
        <p:nvSpPr>
          <p:cNvPr id="4" name="CuadroTexto 3">
            <a:extLst>
              <a:ext uri="{FF2B5EF4-FFF2-40B4-BE49-F238E27FC236}">
                <a16:creationId xmlns:a16="http://schemas.microsoft.com/office/drawing/2014/main" id="{0F665DAA-FF3A-1342-676A-4CB5D6C07686}"/>
              </a:ext>
            </a:extLst>
          </p:cNvPr>
          <p:cNvSpPr txBox="1"/>
          <p:nvPr/>
        </p:nvSpPr>
        <p:spPr>
          <a:xfrm>
            <a:off x="332509" y="1443381"/>
            <a:ext cx="6096000" cy="92333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PS/2 Es un conector hembra mini-DIN de 6 clavijas al que se conecta un ratón o un teclado. Ya está en desuso por la aparición de la interfaz USB para este tipo de dispositivos</a:t>
            </a:r>
            <a:endParaRPr lang="es-AR" dirty="0"/>
          </a:p>
        </p:txBody>
      </p:sp>
      <p:pic>
        <p:nvPicPr>
          <p:cNvPr id="5" name="Imagen 4">
            <a:extLst>
              <a:ext uri="{FF2B5EF4-FFF2-40B4-BE49-F238E27FC236}">
                <a16:creationId xmlns:a16="http://schemas.microsoft.com/office/drawing/2014/main" id="{5FAEE538-F61A-2E0E-7EAF-80D385D1E00B}"/>
              </a:ext>
            </a:extLst>
          </p:cNvPr>
          <p:cNvPicPr>
            <a:picLocks noChangeAspect="1"/>
          </p:cNvPicPr>
          <p:nvPr/>
        </p:nvPicPr>
        <p:blipFill>
          <a:blip r:embed="rId3"/>
          <a:stretch>
            <a:fillRect/>
          </a:stretch>
        </p:blipFill>
        <p:spPr>
          <a:xfrm>
            <a:off x="9901817" y="3093980"/>
            <a:ext cx="2095500" cy="3571875"/>
          </a:xfrm>
          <a:prstGeom prst="rect">
            <a:avLst/>
          </a:prstGeom>
        </p:spPr>
      </p:pic>
      <p:pic>
        <p:nvPicPr>
          <p:cNvPr id="6" name="Imagen 5">
            <a:extLst>
              <a:ext uri="{FF2B5EF4-FFF2-40B4-BE49-F238E27FC236}">
                <a16:creationId xmlns:a16="http://schemas.microsoft.com/office/drawing/2014/main" id="{4975C779-66AB-E3B6-4024-896D7A9041A0}"/>
              </a:ext>
            </a:extLst>
          </p:cNvPr>
          <p:cNvPicPr>
            <a:picLocks noChangeAspect="1"/>
          </p:cNvPicPr>
          <p:nvPr/>
        </p:nvPicPr>
        <p:blipFill>
          <a:blip r:embed="rId4"/>
          <a:stretch>
            <a:fillRect/>
          </a:stretch>
        </p:blipFill>
        <p:spPr>
          <a:xfrm>
            <a:off x="4924331" y="3093981"/>
            <a:ext cx="4572000" cy="3571875"/>
          </a:xfrm>
          <a:prstGeom prst="rect">
            <a:avLst/>
          </a:prstGeom>
        </p:spPr>
      </p:pic>
      <p:pic>
        <p:nvPicPr>
          <p:cNvPr id="7" name="Imagen 6">
            <a:extLst>
              <a:ext uri="{FF2B5EF4-FFF2-40B4-BE49-F238E27FC236}">
                <a16:creationId xmlns:a16="http://schemas.microsoft.com/office/drawing/2014/main" id="{40137967-5948-509F-0170-9E090AA1A69B}"/>
              </a:ext>
            </a:extLst>
          </p:cNvPr>
          <p:cNvPicPr>
            <a:picLocks noChangeAspect="1"/>
          </p:cNvPicPr>
          <p:nvPr/>
        </p:nvPicPr>
        <p:blipFill>
          <a:blip r:embed="rId5"/>
          <a:stretch>
            <a:fillRect/>
          </a:stretch>
        </p:blipFill>
        <p:spPr>
          <a:xfrm>
            <a:off x="329567" y="3235570"/>
            <a:ext cx="4447904" cy="3207072"/>
          </a:xfrm>
          <a:prstGeom prst="rect">
            <a:avLst/>
          </a:prstGeom>
        </p:spPr>
      </p:pic>
    </p:spTree>
    <p:extLst>
      <p:ext uri="{BB962C8B-B14F-4D97-AF65-F5344CB8AC3E}">
        <p14:creationId xmlns:p14="http://schemas.microsoft.com/office/powerpoint/2010/main" val="4227044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179969A-B8D7-4BDC-991B-4F37DB63B189}"/>
              </a:ext>
            </a:extLst>
          </p:cNvPr>
          <p:cNvPicPr>
            <a:picLocks noChangeAspect="1"/>
          </p:cNvPicPr>
          <p:nvPr/>
        </p:nvPicPr>
        <p:blipFill>
          <a:blip r:embed="rId2"/>
          <a:stretch>
            <a:fillRect/>
          </a:stretch>
        </p:blipFill>
        <p:spPr>
          <a:xfrm>
            <a:off x="0" y="458842"/>
            <a:ext cx="12192000" cy="707136"/>
          </a:xfrm>
          <a:prstGeom prst="rect">
            <a:avLst/>
          </a:prstGeom>
        </p:spPr>
      </p:pic>
      <p:sp>
        <p:nvSpPr>
          <p:cNvPr id="4" name="CuadroTexto 3">
            <a:extLst>
              <a:ext uri="{FF2B5EF4-FFF2-40B4-BE49-F238E27FC236}">
                <a16:creationId xmlns:a16="http://schemas.microsoft.com/office/drawing/2014/main" id="{8DAFC14D-DF08-4B7B-FBAC-7341B2FEBC9D}"/>
              </a:ext>
            </a:extLst>
          </p:cNvPr>
          <p:cNvSpPr txBox="1"/>
          <p:nvPr/>
        </p:nvSpPr>
        <p:spPr>
          <a:xfrm>
            <a:off x="333682" y="1536938"/>
            <a:ext cx="6098344" cy="175432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USB</a:t>
            </a:r>
          </a:p>
          <a:p>
            <a:r>
              <a:rPr lang="es-ES" dirty="0"/>
              <a:t>Es el tipo de puerto de PC más común. Se puede usar para conectar teclados, ratones, controladores de juegos, impresoras, escáneres, cámaras digitales y unidades de medios extraíbles. Es la interfaz que ha ido sustituyendo a las otras de forma paulatina.</a:t>
            </a:r>
            <a:endParaRPr lang="es-AR" dirty="0"/>
          </a:p>
        </p:txBody>
      </p:sp>
      <p:pic>
        <p:nvPicPr>
          <p:cNvPr id="5" name="Imagen 4">
            <a:extLst>
              <a:ext uri="{FF2B5EF4-FFF2-40B4-BE49-F238E27FC236}">
                <a16:creationId xmlns:a16="http://schemas.microsoft.com/office/drawing/2014/main" id="{5AC2E050-ABB4-C592-0A2C-4BC63ED47ADF}"/>
              </a:ext>
            </a:extLst>
          </p:cNvPr>
          <p:cNvPicPr>
            <a:picLocks noChangeAspect="1"/>
          </p:cNvPicPr>
          <p:nvPr/>
        </p:nvPicPr>
        <p:blipFill>
          <a:blip r:embed="rId3"/>
          <a:stretch>
            <a:fillRect/>
          </a:stretch>
        </p:blipFill>
        <p:spPr>
          <a:xfrm>
            <a:off x="7162800" y="1536938"/>
            <a:ext cx="4437351" cy="2885698"/>
          </a:xfrm>
          <a:prstGeom prst="rect">
            <a:avLst/>
          </a:prstGeom>
        </p:spPr>
      </p:pic>
      <p:pic>
        <p:nvPicPr>
          <p:cNvPr id="6" name="Imagen 5">
            <a:extLst>
              <a:ext uri="{FF2B5EF4-FFF2-40B4-BE49-F238E27FC236}">
                <a16:creationId xmlns:a16="http://schemas.microsoft.com/office/drawing/2014/main" id="{0A6EE388-B32F-5573-2D0B-294596B85118}"/>
              </a:ext>
            </a:extLst>
          </p:cNvPr>
          <p:cNvPicPr>
            <a:picLocks noChangeAspect="1"/>
          </p:cNvPicPr>
          <p:nvPr/>
        </p:nvPicPr>
        <p:blipFill>
          <a:blip r:embed="rId4"/>
          <a:stretch>
            <a:fillRect/>
          </a:stretch>
        </p:blipFill>
        <p:spPr>
          <a:xfrm>
            <a:off x="8811490" y="4517933"/>
            <a:ext cx="2672195" cy="1881225"/>
          </a:xfrm>
          <a:prstGeom prst="rect">
            <a:avLst/>
          </a:prstGeom>
        </p:spPr>
      </p:pic>
      <p:pic>
        <p:nvPicPr>
          <p:cNvPr id="7" name="Imagen 6">
            <a:extLst>
              <a:ext uri="{FF2B5EF4-FFF2-40B4-BE49-F238E27FC236}">
                <a16:creationId xmlns:a16="http://schemas.microsoft.com/office/drawing/2014/main" id="{FBB15315-7C1C-4157-7EEA-7F176E3D52F2}"/>
              </a:ext>
            </a:extLst>
          </p:cNvPr>
          <p:cNvPicPr>
            <a:picLocks noChangeAspect="1"/>
          </p:cNvPicPr>
          <p:nvPr/>
        </p:nvPicPr>
        <p:blipFill>
          <a:blip r:embed="rId5"/>
          <a:stretch>
            <a:fillRect/>
          </a:stretch>
        </p:blipFill>
        <p:spPr>
          <a:xfrm>
            <a:off x="333682" y="3505786"/>
            <a:ext cx="6391552" cy="3195776"/>
          </a:xfrm>
          <a:prstGeom prst="rect">
            <a:avLst/>
          </a:prstGeom>
        </p:spPr>
      </p:pic>
    </p:spTree>
    <p:extLst>
      <p:ext uri="{BB962C8B-B14F-4D97-AF65-F5344CB8AC3E}">
        <p14:creationId xmlns:p14="http://schemas.microsoft.com/office/powerpoint/2010/main" val="663635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50F2B66-7919-2727-3A83-C0479EF963CB}"/>
              </a:ext>
            </a:extLst>
          </p:cNvPr>
          <p:cNvPicPr>
            <a:picLocks noChangeAspect="1"/>
          </p:cNvPicPr>
          <p:nvPr/>
        </p:nvPicPr>
        <p:blipFill>
          <a:blip r:embed="rId2"/>
          <a:stretch>
            <a:fillRect/>
          </a:stretch>
        </p:blipFill>
        <p:spPr>
          <a:xfrm>
            <a:off x="0" y="458842"/>
            <a:ext cx="12192000" cy="707136"/>
          </a:xfrm>
          <a:prstGeom prst="rect">
            <a:avLst/>
          </a:prstGeom>
        </p:spPr>
      </p:pic>
      <p:pic>
        <p:nvPicPr>
          <p:cNvPr id="5" name="Imagen 4">
            <a:extLst>
              <a:ext uri="{FF2B5EF4-FFF2-40B4-BE49-F238E27FC236}">
                <a16:creationId xmlns:a16="http://schemas.microsoft.com/office/drawing/2014/main" id="{B78C3B87-0ACF-365E-2344-99E5DB917B38}"/>
              </a:ext>
            </a:extLst>
          </p:cNvPr>
          <p:cNvPicPr>
            <a:picLocks noChangeAspect="1"/>
          </p:cNvPicPr>
          <p:nvPr/>
        </p:nvPicPr>
        <p:blipFill>
          <a:blip r:embed="rId3"/>
          <a:stretch>
            <a:fillRect/>
          </a:stretch>
        </p:blipFill>
        <p:spPr>
          <a:xfrm>
            <a:off x="1745246" y="1464421"/>
            <a:ext cx="8230026" cy="5079469"/>
          </a:xfrm>
          <a:prstGeom prst="rect">
            <a:avLst/>
          </a:prstGeom>
        </p:spPr>
      </p:pic>
    </p:spTree>
    <p:extLst>
      <p:ext uri="{BB962C8B-B14F-4D97-AF65-F5344CB8AC3E}">
        <p14:creationId xmlns:p14="http://schemas.microsoft.com/office/powerpoint/2010/main" val="3561714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2DF74E5-0D5C-494F-9852-F99DE8C4682D}"/>
              </a:ext>
            </a:extLst>
          </p:cNvPr>
          <p:cNvSpPr/>
          <p:nvPr/>
        </p:nvSpPr>
        <p:spPr>
          <a:xfrm>
            <a:off x="0" y="491422"/>
            <a:ext cx="12192000" cy="830997"/>
          </a:xfrm>
          <a:prstGeom prst="rect">
            <a:avLst/>
          </a:prstGeom>
          <a:solidFill>
            <a:srgbClr val="00B0F0">
              <a:alpha val="40000"/>
            </a:srgbClr>
          </a:solidFill>
        </p:spPr>
        <p:txBody>
          <a:bodyPr wrap="square" lIns="91440" tIns="45720" rIns="91440" bIns="45720">
            <a:spAutoFit/>
          </a:bodyPr>
          <a:lstStyle/>
          <a:p>
            <a:pPr algn="ctr"/>
            <a:r>
              <a:rPr lang="es-ES" sz="48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Teclado</a:t>
            </a:r>
          </a:p>
        </p:txBody>
      </p:sp>
      <p:sp>
        <p:nvSpPr>
          <p:cNvPr id="5" name="CuadroTexto 4">
            <a:extLst>
              <a:ext uri="{FF2B5EF4-FFF2-40B4-BE49-F238E27FC236}">
                <a16:creationId xmlns:a16="http://schemas.microsoft.com/office/drawing/2014/main" id="{0AB9134D-84C5-4798-A5B9-CC7ABA6AE02C}"/>
              </a:ext>
            </a:extLst>
          </p:cNvPr>
          <p:cNvSpPr txBox="1"/>
          <p:nvPr/>
        </p:nvSpPr>
        <p:spPr>
          <a:xfrm>
            <a:off x="137160" y="1460753"/>
            <a:ext cx="6098344" cy="14773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s-ES" b="1" dirty="0"/>
              <a:t>Básicamente un teclado es un tablero en el cual se encuentra dispuesto un conjunto de teclas agrupadas de tal forma en que una tecla representa un determinado carácter. Usado en conjunto con el monitor forma un conjunto de entrada y salida.</a:t>
            </a:r>
            <a:endParaRPr lang="es-AR" b="1" dirty="0"/>
          </a:p>
        </p:txBody>
      </p:sp>
      <p:pic>
        <p:nvPicPr>
          <p:cNvPr id="6" name="Imagen 5">
            <a:extLst>
              <a:ext uri="{FF2B5EF4-FFF2-40B4-BE49-F238E27FC236}">
                <a16:creationId xmlns:a16="http://schemas.microsoft.com/office/drawing/2014/main" id="{E0BCC83C-6EB9-4370-B803-FB7E2D7F0736}"/>
              </a:ext>
            </a:extLst>
          </p:cNvPr>
          <p:cNvPicPr>
            <a:picLocks noChangeAspect="1"/>
          </p:cNvPicPr>
          <p:nvPr/>
        </p:nvPicPr>
        <p:blipFill>
          <a:blip r:embed="rId2"/>
          <a:stretch>
            <a:fillRect/>
          </a:stretch>
        </p:blipFill>
        <p:spPr>
          <a:xfrm>
            <a:off x="6422308" y="1460753"/>
            <a:ext cx="5238750" cy="3552825"/>
          </a:xfrm>
          <a:prstGeom prst="rect">
            <a:avLst/>
          </a:prstGeom>
        </p:spPr>
      </p:pic>
      <p:sp>
        <p:nvSpPr>
          <p:cNvPr id="8" name="CuadroTexto 7">
            <a:extLst>
              <a:ext uri="{FF2B5EF4-FFF2-40B4-BE49-F238E27FC236}">
                <a16:creationId xmlns:a16="http://schemas.microsoft.com/office/drawing/2014/main" id="{E3E77491-611D-4276-900A-6B2150AC1841}"/>
              </a:ext>
            </a:extLst>
          </p:cNvPr>
          <p:cNvSpPr txBox="1"/>
          <p:nvPr/>
        </p:nvSpPr>
        <p:spPr>
          <a:xfrm>
            <a:off x="137046" y="3042757"/>
            <a:ext cx="6098458" cy="175432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s-ES" b="1" dirty="0"/>
              <a:t>El teclado consta de teclas similares a las de las máquina de escribir, teniendo algunas particularidades como las teclas de atajo, que son teclas especiales que pueden ayudar al usuario a ahorrar pasos para llegar a un determinado lugar o ejecutar diversas aplicaciones como el gestor de correo, el navegador web o el explorador de archivos.</a:t>
            </a:r>
            <a:endParaRPr lang="es-AR" b="1" dirty="0"/>
          </a:p>
        </p:txBody>
      </p:sp>
    </p:spTree>
    <p:extLst>
      <p:ext uri="{BB962C8B-B14F-4D97-AF65-F5344CB8AC3E}">
        <p14:creationId xmlns:p14="http://schemas.microsoft.com/office/powerpoint/2010/main" val="4145545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BED30B8-A0C4-E0DF-D6D5-F9F215577531}"/>
              </a:ext>
            </a:extLst>
          </p:cNvPr>
          <p:cNvPicPr>
            <a:picLocks noChangeAspect="1"/>
          </p:cNvPicPr>
          <p:nvPr/>
        </p:nvPicPr>
        <p:blipFill>
          <a:blip r:embed="rId2"/>
          <a:stretch>
            <a:fillRect/>
          </a:stretch>
        </p:blipFill>
        <p:spPr>
          <a:xfrm>
            <a:off x="0" y="458842"/>
            <a:ext cx="12192000" cy="707136"/>
          </a:xfrm>
          <a:prstGeom prst="rect">
            <a:avLst/>
          </a:prstGeom>
        </p:spPr>
      </p:pic>
      <p:sp>
        <p:nvSpPr>
          <p:cNvPr id="4" name="CuadroTexto 3">
            <a:extLst>
              <a:ext uri="{FF2B5EF4-FFF2-40B4-BE49-F238E27FC236}">
                <a16:creationId xmlns:a16="http://schemas.microsoft.com/office/drawing/2014/main" id="{F4F46F20-CA25-E484-63E7-B539FD7A2810}"/>
              </a:ext>
            </a:extLst>
          </p:cNvPr>
          <p:cNvSpPr txBox="1"/>
          <p:nvPr/>
        </p:nvSpPr>
        <p:spPr>
          <a:xfrm>
            <a:off x="457200" y="1263273"/>
            <a:ext cx="6096000" cy="120032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Audio</a:t>
            </a:r>
          </a:p>
          <a:p>
            <a:r>
              <a:rPr lang="es-ES" dirty="0"/>
              <a:t>Se trata de un conector de 3,5 mm y analógico, que conecta el equipo de audio a la tarjeta de sonido de un PC para facilitar el intercambio de datos.</a:t>
            </a:r>
            <a:endParaRPr lang="es-AR" dirty="0"/>
          </a:p>
        </p:txBody>
      </p:sp>
      <p:pic>
        <p:nvPicPr>
          <p:cNvPr id="5" name="Imagen 4">
            <a:extLst>
              <a:ext uri="{FF2B5EF4-FFF2-40B4-BE49-F238E27FC236}">
                <a16:creationId xmlns:a16="http://schemas.microsoft.com/office/drawing/2014/main" id="{4EF674F6-6A8D-A378-31C5-D1C3542BBC8E}"/>
              </a:ext>
            </a:extLst>
          </p:cNvPr>
          <p:cNvPicPr>
            <a:picLocks noChangeAspect="1"/>
          </p:cNvPicPr>
          <p:nvPr/>
        </p:nvPicPr>
        <p:blipFill>
          <a:blip r:embed="rId3"/>
          <a:stretch>
            <a:fillRect/>
          </a:stretch>
        </p:blipFill>
        <p:spPr>
          <a:xfrm>
            <a:off x="7329575" y="1263273"/>
            <a:ext cx="3783872" cy="2463600"/>
          </a:xfrm>
          <a:prstGeom prst="rect">
            <a:avLst/>
          </a:prstGeom>
        </p:spPr>
      </p:pic>
      <p:pic>
        <p:nvPicPr>
          <p:cNvPr id="6" name="Imagen 5">
            <a:extLst>
              <a:ext uri="{FF2B5EF4-FFF2-40B4-BE49-F238E27FC236}">
                <a16:creationId xmlns:a16="http://schemas.microsoft.com/office/drawing/2014/main" id="{17B0D443-3CFC-55BA-2A1B-9AD8E102F987}"/>
              </a:ext>
            </a:extLst>
          </p:cNvPr>
          <p:cNvPicPr>
            <a:picLocks noChangeAspect="1"/>
          </p:cNvPicPr>
          <p:nvPr/>
        </p:nvPicPr>
        <p:blipFill>
          <a:blip r:embed="rId4"/>
          <a:stretch>
            <a:fillRect/>
          </a:stretch>
        </p:blipFill>
        <p:spPr>
          <a:xfrm>
            <a:off x="905654" y="2692515"/>
            <a:ext cx="5259099" cy="3955262"/>
          </a:xfrm>
          <a:prstGeom prst="rect">
            <a:avLst/>
          </a:prstGeom>
        </p:spPr>
      </p:pic>
    </p:spTree>
    <p:extLst>
      <p:ext uri="{BB962C8B-B14F-4D97-AF65-F5344CB8AC3E}">
        <p14:creationId xmlns:p14="http://schemas.microsoft.com/office/powerpoint/2010/main" val="1572539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0AD030F-1B26-DD61-E06E-050AC8DE95A4}"/>
              </a:ext>
            </a:extLst>
          </p:cNvPr>
          <p:cNvPicPr>
            <a:picLocks noChangeAspect="1"/>
          </p:cNvPicPr>
          <p:nvPr/>
        </p:nvPicPr>
        <p:blipFill>
          <a:blip r:embed="rId2"/>
          <a:stretch>
            <a:fillRect/>
          </a:stretch>
        </p:blipFill>
        <p:spPr>
          <a:xfrm>
            <a:off x="0" y="553905"/>
            <a:ext cx="12192000" cy="707136"/>
          </a:xfrm>
          <a:prstGeom prst="rect">
            <a:avLst/>
          </a:prstGeom>
        </p:spPr>
      </p:pic>
      <p:pic>
        <p:nvPicPr>
          <p:cNvPr id="3" name="Imagen 2">
            <a:extLst>
              <a:ext uri="{FF2B5EF4-FFF2-40B4-BE49-F238E27FC236}">
                <a16:creationId xmlns:a16="http://schemas.microsoft.com/office/drawing/2014/main" id="{AB9DCFB9-7095-9709-EFE9-702A3E4A6BE2}"/>
              </a:ext>
            </a:extLst>
          </p:cNvPr>
          <p:cNvPicPr>
            <a:picLocks noChangeAspect="1"/>
          </p:cNvPicPr>
          <p:nvPr/>
        </p:nvPicPr>
        <p:blipFill>
          <a:blip r:embed="rId3"/>
          <a:stretch>
            <a:fillRect/>
          </a:stretch>
        </p:blipFill>
        <p:spPr>
          <a:xfrm>
            <a:off x="6580909" y="1587627"/>
            <a:ext cx="5054790" cy="4286699"/>
          </a:xfrm>
          <a:prstGeom prst="rect">
            <a:avLst/>
          </a:prstGeom>
        </p:spPr>
      </p:pic>
      <p:sp>
        <p:nvSpPr>
          <p:cNvPr id="5" name="CuadroTexto 4">
            <a:extLst>
              <a:ext uri="{FF2B5EF4-FFF2-40B4-BE49-F238E27FC236}">
                <a16:creationId xmlns:a16="http://schemas.microsoft.com/office/drawing/2014/main" id="{1D375426-F06A-58BB-67C3-1897AC8D947F}"/>
              </a:ext>
            </a:extLst>
          </p:cNvPr>
          <p:cNvSpPr txBox="1"/>
          <p:nvPr/>
        </p:nvSpPr>
        <p:spPr>
          <a:xfrm>
            <a:off x="249382" y="1587627"/>
            <a:ext cx="6096000" cy="20313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defPPr>
              <a:defRPr lang="es-AR"/>
            </a:defPPr>
            <a:lvl1pPr algn="just">
              <a:defRPr b="1"/>
            </a:lvl1pPr>
          </a:lstStyle>
          <a:p>
            <a:r>
              <a:rPr lang="es-ES" dirty="0"/>
              <a:t>El término “Thunderbolt” se refiere a un tipo de tecnología de interfaz de hardware creada con el fin de conectar diversos dispositivos a una computadora. Probablemente tú ya lo has visto en sus característicos puertos y cables: las generaciones más recientes usan el conector USB-C. Así, en pocas palabras, esta es la definición rápida. </a:t>
            </a:r>
          </a:p>
          <a:p>
            <a:endParaRPr lang="es-AR" dirty="0"/>
          </a:p>
        </p:txBody>
      </p:sp>
    </p:spTree>
    <p:extLst>
      <p:ext uri="{BB962C8B-B14F-4D97-AF65-F5344CB8AC3E}">
        <p14:creationId xmlns:p14="http://schemas.microsoft.com/office/powerpoint/2010/main" val="335843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CF39577-D18D-4192-A87A-7A76F9E0E243}"/>
              </a:ext>
            </a:extLst>
          </p:cNvPr>
          <p:cNvPicPr>
            <a:picLocks noChangeAspect="1"/>
          </p:cNvPicPr>
          <p:nvPr/>
        </p:nvPicPr>
        <p:blipFill>
          <a:blip r:embed="rId2"/>
          <a:stretch>
            <a:fillRect/>
          </a:stretch>
        </p:blipFill>
        <p:spPr>
          <a:xfrm>
            <a:off x="335219" y="1641833"/>
            <a:ext cx="3603735" cy="3453033"/>
          </a:xfrm>
          <a:prstGeom prst="rect">
            <a:avLst/>
          </a:prstGeom>
        </p:spPr>
      </p:pic>
      <p:sp>
        <p:nvSpPr>
          <p:cNvPr id="3" name="Rectángulo 2">
            <a:extLst>
              <a:ext uri="{FF2B5EF4-FFF2-40B4-BE49-F238E27FC236}">
                <a16:creationId xmlns:a16="http://schemas.microsoft.com/office/drawing/2014/main" id="{FC098137-2D8D-4B3D-9C46-837696195D66}"/>
              </a:ext>
            </a:extLst>
          </p:cNvPr>
          <p:cNvSpPr/>
          <p:nvPr/>
        </p:nvSpPr>
        <p:spPr>
          <a:xfrm>
            <a:off x="0" y="491422"/>
            <a:ext cx="12192000" cy="830997"/>
          </a:xfrm>
          <a:prstGeom prst="rect">
            <a:avLst/>
          </a:prstGeom>
          <a:solidFill>
            <a:srgbClr val="00B0F0">
              <a:alpha val="40000"/>
            </a:srgbClr>
          </a:solidFill>
        </p:spPr>
        <p:txBody>
          <a:bodyPr wrap="square" lIns="91440" tIns="45720" rIns="91440" bIns="45720">
            <a:spAutoFit/>
          </a:bodyPr>
          <a:lstStyle/>
          <a:p>
            <a:pPr algn="ctr"/>
            <a:r>
              <a:rPr lang="es-ES" sz="48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Teclado</a:t>
            </a:r>
          </a:p>
        </p:txBody>
      </p:sp>
      <p:sp>
        <p:nvSpPr>
          <p:cNvPr id="5" name="CuadroTexto 4">
            <a:extLst>
              <a:ext uri="{FF2B5EF4-FFF2-40B4-BE49-F238E27FC236}">
                <a16:creationId xmlns:a16="http://schemas.microsoft.com/office/drawing/2014/main" id="{659A1C58-11D3-48C7-B667-CA62F9E48C52}"/>
              </a:ext>
            </a:extLst>
          </p:cNvPr>
          <p:cNvSpPr txBox="1"/>
          <p:nvPr/>
        </p:nvSpPr>
        <p:spPr>
          <a:xfrm>
            <a:off x="5890903" y="1641833"/>
            <a:ext cx="6098458" cy="175432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gn="just"/>
            <a:r>
              <a:rPr lang="es-ES" b="1" dirty="0"/>
              <a:t>Es considerado el principal periférico de entrada hasta que los sistemas de reconocimiento de voz sean perfeccionados a tal punto en que consigan interpretar el habla continua. Cabe destacar que los teclados pueden tener distribución de teclas del tipo Dvorak o </a:t>
            </a:r>
            <a:r>
              <a:rPr lang="es-ES" b="1" dirty="0" err="1"/>
              <a:t>Qwerty</a:t>
            </a:r>
            <a:r>
              <a:rPr lang="es-ES" b="1" dirty="0"/>
              <a:t>, siendo este último el más extendido.</a:t>
            </a:r>
            <a:endParaRPr lang="es-AR" b="1" dirty="0"/>
          </a:p>
        </p:txBody>
      </p:sp>
      <p:pic>
        <p:nvPicPr>
          <p:cNvPr id="7" name="Imagen 6">
            <a:extLst>
              <a:ext uri="{FF2B5EF4-FFF2-40B4-BE49-F238E27FC236}">
                <a16:creationId xmlns:a16="http://schemas.microsoft.com/office/drawing/2014/main" id="{7A66D751-0E62-4D5D-BD61-5B27C28F6578}"/>
              </a:ext>
            </a:extLst>
          </p:cNvPr>
          <p:cNvPicPr>
            <a:picLocks noChangeAspect="1"/>
          </p:cNvPicPr>
          <p:nvPr/>
        </p:nvPicPr>
        <p:blipFill>
          <a:blip r:embed="rId3"/>
          <a:stretch>
            <a:fillRect/>
          </a:stretch>
        </p:blipFill>
        <p:spPr>
          <a:xfrm>
            <a:off x="5050302" y="3648977"/>
            <a:ext cx="6527409" cy="2231317"/>
          </a:xfrm>
          <a:prstGeom prst="rect">
            <a:avLst/>
          </a:prstGeom>
        </p:spPr>
      </p:pic>
    </p:spTree>
    <p:extLst>
      <p:ext uri="{BB962C8B-B14F-4D97-AF65-F5344CB8AC3E}">
        <p14:creationId xmlns:p14="http://schemas.microsoft.com/office/powerpoint/2010/main" val="2550743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75A4C04-A1F8-4A9C-8CED-CD66990D90CA}"/>
              </a:ext>
            </a:extLst>
          </p:cNvPr>
          <p:cNvSpPr/>
          <p:nvPr/>
        </p:nvSpPr>
        <p:spPr>
          <a:xfrm>
            <a:off x="0" y="491422"/>
            <a:ext cx="12192000" cy="923330"/>
          </a:xfrm>
          <a:prstGeom prst="rect">
            <a:avLst/>
          </a:prstGeom>
          <a:solidFill>
            <a:srgbClr val="00B0F0">
              <a:alpha val="40000"/>
            </a:srgbClr>
          </a:solidFill>
        </p:spPr>
        <p:txBody>
          <a:bodyPr wrap="square" lIns="91440" tIns="45720" rIns="91440" bIns="45720">
            <a:spAutoFit/>
          </a:bodyPr>
          <a:lstStyle/>
          <a:p>
            <a:pPr algn="ctr"/>
            <a:r>
              <a:rPr lang="es-ES" sz="54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Mouse o ratón</a:t>
            </a:r>
          </a:p>
        </p:txBody>
      </p:sp>
      <p:sp>
        <p:nvSpPr>
          <p:cNvPr id="29" name="CuadroTexto 28">
            <a:extLst>
              <a:ext uri="{FF2B5EF4-FFF2-40B4-BE49-F238E27FC236}">
                <a16:creationId xmlns:a16="http://schemas.microsoft.com/office/drawing/2014/main" id="{D7B505BA-E217-492A-B304-47593E4DAE15}"/>
              </a:ext>
            </a:extLst>
          </p:cNvPr>
          <p:cNvSpPr txBox="1"/>
          <p:nvPr/>
        </p:nvSpPr>
        <p:spPr>
          <a:xfrm>
            <a:off x="225287" y="1579676"/>
            <a:ext cx="6096000" cy="397031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p>
            <a:pPr algn="just"/>
            <a:r>
              <a:rPr lang="es-ES" b="1" dirty="0"/>
              <a:t>Alineado dentro de la categoría de dispositivos señaladores, el mouse es un accesorio pequeño y ergonométrico con dos o tres teclas o botones y una rueda central muy útil para la navegación en Internet. A medida que se mueve en una superficie plana, el movimiento produce un movimiento análogo en el cursor que aparece en la pantalla.</a:t>
            </a:r>
          </a:p>
          <a:p>
            <a:pPr algn="just"/>
            <a:endParaRPr lang="es-ES" b="1" dirty="0"/>
          </a:p>
          <a:p>
            <a:pPr algn="just"/>
            <a:r>
              <a:rPr lang="es-ES" b="1" dirty="0"/>
              <a:t>En la actualidad existen muchos tipos y modelos de mouse, y entre ellos se destacan los inalámbricos, los mouses “</a:t>
            </a:r>
            <a:r>
              <a:rPr lang="es-ES" b="1" dirty="0" err="1"/>
              <a:t>gamer</a:t>
            </a:r>
            <a:r>
              <a:rPr lang="es-ES" b="1" dirty="0"/>
              <a:t>” de gran resolución, y los mouses ópticos y láser, los cuales utilizan distintos tipos de tecnologías para lograr el movimiento. Cabe destacar que hoy en día los ratones o mouses no emplean partes mecánicas como las esferas de tracción, que han sido reemplazadas por diversos sensores</a:t>
            </a:r>
            <a:endParaRPr lang="es-AR" b="1" dirty="0"/>
          </a:p>
        </p:txBody>
      </p:sp>
      <p:pic>
        <p:nvPicPr>
          <p:cNvPr id="14" name="Imagen 13">
            <a:extLst>
              <a:ext uri="{FF2B5EF4-FFF2-40B4-BE49-F238E27FC236}">
                <a16:creationId xmlns:a16="http://schemas.microsoft.com/office/drawing/2014/main" id="{9863007D-67F4-4BDA-ACAE-F07B3CFB09CD}"/>
              </a:ext>
            </a:extLst>
          </p:cNvPr>
          <p:cNvPicPr>
            <a:picLocks noChangeAspect="1"/>
          </p:cNvPicPr>
          <p:nvPr/>
        </p:nvPicPr>
        <p:blipFill>
          <a:blip r:embed="rId2"/>
          <a:stretch>
            <a:fillRect/>
          </a:stretch>
        </p:blipFill>
        <p:spPr>
          <a:xfrm>
            <a:off x="7270043" y="1579969"/>
            <a:ext cx="4641606" cy="3156292"/>
          </a:xfrm>
          <a:prstGeom prst="rect">
            <a:avLst/>
          </a:prstGeom>
        </p:spPr>
      </p:pic>
      <p:pic>
        <p:nvPicPr>
          <p:cNvPr id="15" name="Imagen 14">
            <a:extLst>
              <a:ext uri="{FF2B5EF4-FFF2-40B4-BE49-F238E27FC236}">
                <a16:creationId xmlns:a16="http://schemas.microsoft.com/office/drawing/2014/main" id="{0DF8AA67-0369-4D8A-AEEB-BCF81337EDFE}"/>
              </a:ext>
            </a:extLst>
          </p:cNvPr>
          <p:cNvPicPr>
            <a:picLocks noChangeAspect="1"/>
          </p:cNvPicPr>
          <p:nvPr/>
        </p:nvPicPr>
        <p:blipFill>
          <a:blip r:embed="rId3"/>
          <a:stretch>
            <a:fillRect/>
          </a:stretch>
        </p:blipFill>
        <p:spPr>
          <a:xfrm>
            <a:off x="8562809" y="4901478"/>
            <a:ext cx="2296317" cy="1751428"/>
          </a:xfrm>
          <a:prstGeom prst="rect">
            <a:avLst/>
          </a:prstGeom>
        </p:spPr>
      </p:pic>
    </p:spTree>
    <p:extLst>
      <p:ext uri="{BB962C8B-B14F-4D97-AF65-F5344CB8AC3E}">
        <p14:creationId xmlns:p14="http://schemas.microsoft.com/office/powerpoint/2010/main" val="407589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6681D99-CCCC-4B62-86E5-179B94F3D361}"/>
              </a:ext>
            </a:extLst>
          </p:cNvPr>
          <p:cNvSpPr/>
          <p:nvPr/>
        </p:nvSpPr>
        <p:spPr>
          <a:xfrm>
            <a:off x="0" y="491422"/>
            <a:ext cx="12192000" cy="923330"/>
          </a:xfrm>
          <a:prstGeom prst="rect">
            <a:avLst/>
          </a:prstGeom>
          <a:solidFill>
            <a:srgbClr val="00B0F0">
              <a:alpha val="40000"/>
            </a:srgbClr>
          </a:solidFill>
        </p:spPr>
        <p:txBody>
          <a:bodyPr wrap="square" lIns="91440" tIns="45720" rIns="91440" bIns="45720">
            <a:spAutoFit/>
          </a:bodyPr>
          <a:lstStyle/>
          <a:p>
            <a:pPr algn="ctr"/>
            <a:r>
              <a:rPr lang="es-ES" sz="54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Escáner o digitalizador de imágenes</a:t>
            </a:r>
          </a:p>
        </p:txBody>
      </p:sp>
      <p:sp>
        <p:nvSpPr>
          <p:cNvPr id="4" name="CuadroTexto 3">
            <a:extLst>
              <a:ext uri="{FF2B5EF4-FFF2-40B4-BE49-F238E27FC236}">
                <a16:creationId xmlns:a16="http://schemas.microsoft.com/office/drawing/2014/main" id="{86F351D9-93E3-45ED-8EC0-9D4F6E47DB73}"/>
              </a:ext>
            </a:extLst>
          </p:cNvPr>
          <p:cNvSpPr txBox="1"/>
          <p:nvPr/>
        </p:nvSpPr>
        <p:spPr>
          <a:xfrm>
            <a:off x="344555" y="1606180"/>
            <a:ext cx="6414053" cy="397031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p>
            <a:pPr algn="just"/>
            <a:r>
              <a:rPr lang="es-ES" b="1" dirty="0"/>
              <a:t>Este periférico es capaz de digitalizar dibujos y fotografías, permitiendo que estas sean almacenadas en la computadora en formato digital, para su posterior utilización. Básicamente se trata de un digitalizador de imágenes es un dispositivo de entrada de datos, que permite la digitalización de imágenes a partir de material impreso como por ejemplo revistas y periódicos. Sin embargo en la actualidad también podemos encontrar escáneres 3D que nos permite tomar una fotografía desde todos los ángulos de un objeto físico.</a:t>
            </a:r>
          </a:p>
          <a:p>
            <a:pPr algn="just"/>
            <a:endParaRPr lang="es-ES" b="1" dirty="0"/>
          </a:p>
          <a:p>
            <a:pPr algn="just"/>
            <a:r>
              <a:rPr lang="es-ES" b="1" dirty="0"/>
              <a:t>Las imágenes producidas por el escáner pueden ser modificadas y reproducidas nuevamente por equipos adecuados de impresión. De esta forma podemos confeccionar carteles o cualquier otro tipo de trabajo utilizando fotografías.</a:t>
            </a:r>
            <a:endParaRPr lang="es-AR" b="1" dirty="0"/>
          </a:p>
        </p:txBody>
      </p:sp>
    </p:spTree>
    <p:extLst>
      <p:ext uri="{BB962C8B-B14F-4D97-AF65-F5344CB8AC3E}">
        <p14:creationId xmlns:p14="http://schemas.microsoft.com/office/powerpoint/2010/main" val="295569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AD1D84E-15F6-4F8C-99B8-DDBE43755D4E}"/>
              </a:ext>
            </a:extLst>
          </p:cNvPr>
          <p:cNvSpPr txBox="1"/>
          <p:nvPr/>
        </p:nvSpPr>
        <p:spPr>
          <a:xfrm>
            <a:off x="251791" y="1583061"/>
            <a:ext cx="6096000" cy="20313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a:spAutoFit/>
          </a:bodyPr>
          <a:lstStyle/>
          <a:p>
            <a:r>
              <a:rPr lang="es-ES" b="1" dirty="0"/>
              <a:t>Un joystick es un periférico de entrada que generalmente es utilizado para comandar las acciones de un juego. Es decir que mediante un joystick podremos guiar todos los movimientos necesarios para llevar en cualquier dirección el elemento que deseamos controlar en la pantalla del juego, sea arriba, abajo o a la izquierda o derecha.</a:t>
            </a:r>
          </a:p>
          <a:p>
            <a:endParaRPr lang="es-ES" b="1" dirty="0"/>
          </a:p>
        </p:txBody>
      </p:sp>
      <p:sp>
        <p:nvSpPr>
          <p:cNvPr id="4" name="Rectángulo 3">
            <a:extLst>
              <a:ext uri="{FF2B5EF4-FFF2-40B4-BE49-F238E27FC236}">
                <a16:creationId xmlns:a16="http://schemas.microsoft.com/office/drawing/2014/main" id="{A768EB22-1797-4022-B72E-8D46F05F6F91}"/>
              </a:ext>
            </a:extLst>
          </p:cNvPr>
          <p:cNvSpPr/>
          <p:nvPr/>
        </p:nvSpPr>
        <p:spPr>
          <a:xfrm>
            <a:off x="0" y="491422"/>
            <a:ext cx="12192000" cy="923330"/>
          </a:xfrm>
          <a:prstGeom prst="rect">
            <a:avLst/>
          </a:prstGeom>
          <a:solidFill>
            <a:srgbClr val="00B0F0">
              <a:alpha val="40000"/>
            </a:srgbClr>
          </a:solidFill>
        </p:spPr>
        <p:txBody>
          <a:bodyPr wrap="square" lIns="91440" tIns="45720" rIns="91440" bIns="45720">
            <a:spAutoFit/>
          </a:bodyPr>
          <a:lstStyle/>
          <a:p>
            <a:pPr algn="ctr"/>
            <a:r>
              <a:rPr lang="es-ES" sz="5400" b="1" cap="none" spc="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Joystick o Gamepad</a:t>
            </a:r>
            <a:endParaRPr lang="es-ES" sz="54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pic>
        <p:nvPicPr>
          <p:cNvPr id="6" name="Imagen 5">
            <a:extLst>
              <a:ext uri="{FF2B5EF4-FFF2-40B4-BE49-F238E27FC236}">
                <a16:creationId xmlns:a16="http://schemas.microsoft.com/office/drawing/2014/main" id="{FF7CD5E6-89BA-40D2-88F3-97B37BAAC56F}"/>
              </a:ext>
            </a:extLst>
          </p:cNvPr>
          <p:cNvPicPr>
            <a:picLocks noChangeAspect="1"/>
          </p:cNvPicPr>
          <p:nvPr/>
        </p:nvPicPr>
        <p:blipFill>
          <a:blip r:embed="rId2"/>
          <a:stretch>
            <a:fillRect/>
          </a:stretch>
        </p:blipFill>
        <p:spPr>
          <a:xfrm>
            <a:off x="6785113" y="2232783"/>
            <a:ext cx="4876800" cy="3876675"/>
          </a:xfrm>
          <a:prstGeom prst="rect">
            <a:avLst/>
          </a:prstGeom>
        </p:spPr>
      </p:pic>
    </p:spTree>
    <p:extLst>
      <p:ext uri="{BB962C8B-B14F-4D97-AF65-F5344CB8AC3E}">
        <p14:creationId xmlns:p14="http://schemas.microsoft.com/office/powerpoint/2010/main" val="3496485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BAFDE8D-0BF1-4956-A75F-3176AFA12334}"/>
              </a:ext>
            </a:extLst>
          </p:cNvPr>
          <p:cNvSpPr/>
          <p:nvPr/>
        </p:nvSpPr>
        <p:spPr>
          <a:xfrm>
            <a:off x="0" y="491422"/>
            <a:ext cx="12192000" cy="923330"/>
          </a:xfrm>
          <a:prstGeom prst="rect">
            <a:avLst/>
          </a:prstGeom>
          <a:solidFill>
            <a:srgbClr val="00B0F0">
              <a:alpha val="40000"/>
            </a:srgbClr>
          </a:solidFill>
        </p:spPr>
        <p:txBody>
          <a:bodyPr wrap="square" lIns="91440" tIns="45720" rIns="91440" bIns="45720">
            <a:spAutoFit/>
          </a:bodyPr>
          <a:lstStyle/>
          <a:p>
            <a:pPr algn="ctr"/>
            <a:r>
              <a:rPr lang="es-ES" sz="5400" b="1" cap="none" spc="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Dispositivos de reconocimiento gestual</a:t>
            </a:r>
            <a:endParaRPr lang="es-ES" sz="54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4" name="CuadroTexto 3">
            <a:extLst>
              <a:ext uri="{FF2B5EF4-FFF2-40B4-BE49-F238E27FC236}">
                <a16:creationId xmlns:a16="http://schemas.microsoft.com/office/drawing/2014/main" id="{E97A3423-69F0-4C90-B7F1-B168DD69D96A}"/>
              </a:ext>
            </a:extLst>
          </p:cNvPr>
          <p:cNvSpPr txBox="1"/>
          <p:nvPr/>
        </p:nvSpPr>
        <p:spPr>
          <a:xfrm>
            <a:off x="172279" y="1695056"/>
            <a:ext cx="6096000" cy="230832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pPr algn="just"/>
            <a:r>
              <a:rPr lang="es-ES" b="1" dirty="0"/>
              <a:t>La tecnología de reconocimiento gestual le permite a los usuarios controlar un dispositivo sin necesidad de interactuar directamente con medios mecánicos, es decir no tener que usar ni ratón ni teclado. Mediante el reconocimiento de gestos, podemos usar nuestros dedos para controlar un puntero para que se desplace por la pantalla y realice acciones sin que el usuario tenga que manipular físicamente ninguna palanca ni botón.</a:t>
            </a:r>
            <a:endParaRPr lang="es-AR" b="1" dirty="0"/>
          </a:p>
        </p:txBody>
      </p:sp>
      <p:pic>
        <p:nvPicPr>
          <p:cNvPr id="5" name="Imagen 4">
            <a:extLst>
              <a:ext uri="{FF2B5EF4-FFF2-40B4-BE49-F238E27FC236}">
                <a16:creationId xmlns:a16="http://schemas.microsoft.com/office/drawing/2014/main" id="{03F969F0-9058-4730-B01C-DE28EABD1A97}"/>
              </a:ext>
            </a:extLst>
          </p:cNvPr>
          <p:cNvPicPr>
            <a:picLocks noChangeAspect="1"/>
          </p:cNvPicPr>
          <p:nvPr/>
        </p:nvPicPr>
        <p:blipFill>
          <a:blip r:embed="rId2"/>
          <a:stretch>
            <a:fillRect/>
          </a:stretch>
        </p:blipFill>
        <p:spPr>
          <a:xfrm>
            <a:off x="6551129" y="1695056"/>
            <a:ext cx="5238750" cy="3495675"/>
          </a:xfrm>
          <a:prstGeom prst="rect">
            <a:avLst/>
          </a:prstGeom>
        </p:spPr>
      </p:pic>
      <p:sp>
        <p:nvSpPr>
          <p:cNvPr id="7" name="CuadroTexto 6">
            <a:extLst>
              <a:ext uri="{FF2B5EF4-FFF2-40B4-BE49-F238E27FC236}">
                <a16:creationId xmlns:a16="http://schemas.microsoft.com/office/drawing/2014/main" id="{B8EEEF7E-80E3-4A06-B0C1-0438C7735C4B}"/>
              </a:ext>
            </a:extLst>
          </p:cNvPr>
          <p:cNvSpPr txBox="1"/>
          <p:nvPr/>
        </p:nvSpPr>
        <p:spPr>
          <a:xfrm>
            <a:off x="172279" y="4239614"/>
            <a:ext cx="6096000" cy="92333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r>
              <a:rPr lang="es-ES" b="1" dirty="0"/>
              <a:t>El reconocimiento gestual se puede implementar mediante cámaras, sensores y software que interpreta los movimientos que realizamos</a:t>
            </a:r>
            <a:endParaRPr lang="es-AR" b="1" dirty="0"/>
          </a:p>
        </p:txBody>
      </p:sp>
    </p:spTree>
    <p:extLst>
      <p:ext uri="{BB962C8B-B14F-4D97-AF65-F5344CB8AC3E}">
        <p14:creationId xmlns:p14="http://schemas.microsoft.com/office/powerpoint/2010/main" val="3094167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C2C26A8-5DD0-4E76-852F-61AE736D3623}"/>
              </a:ext>
            </a:extLst>
          </p:cNvPr>
          <p:cNvSpPr/>
          <p:nvPr/>
        </p:nvSpPr>
        <p:spPr>
          <a:xfrm>
            <a:off x="0" y="504674"/>
            <a:ext cx="12192000" cy="923330"/>
          </a:xfrm>
          <a:prstGeom prst="rect">
            <a:avLst/>
          </a:prstGeom>
          <a:solidFill>
            <a:srgbClr val="00B0F0">
              <a:alpha val="40000"/>
            </a:srgbClr>
          </a:solidFill>
        </p:spPr>
        <p:txBody>
          <a:bodyPr wrap="square" lIns="91440" tIns="45720" rIns="91440" bIns="45720">
            <a:spAutoFit/>
          </a:bodyPr>
          <a:lstStyle/>
          <a:p>
            <a:pPr algn="ctr"/>
            <a:r>
              <a:rPr lang="es-ES" sz="5400" b="1" cap="none" spc="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rPr>
              <a:t>Webcam</a:t>
            </a:r>
            <a:endParaRPr lang="es-ES" sz="54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gency FB" panose="020B0503020202020204" pitchFamily="34" charset="0"/>
            </a:endParaRPr>
          </a:p>
        </p:txBody>
      </p:sp>
      <p:sp>
        <p:nvSpPr>
          <p:cNvPr id="4" name="CuadroTexto 3">
            <a:extLst>
              <a:ext uri="{FF2B5EF4-FFF2-40B4-BE49-F238E27FC236}">
                <a16:creationId xmlns:a16="http://schemas.microsoft.com/office/drawing/2014/main" id="{09228DF6-2479-4E50-B5D8-636F96139474}"/>
              </a:ext>
            </a:extLst>
          </p:cNvPr>
          <p:cNvSpPr txBox="1"/>
          <p:nvPr/>
        </p:nvSpPr>
        <p:spPr>
          <a:xfrm>
            <a:off x="238539" y="1610861"/>
            <a:ext cx="7010399" cy="258532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r>
              <a:rPr lang="es-ES" b="1" dirty="0"/>
              <a:t>Una cámara web es en estos días un periférico de entrada indispensable, ya que con ella podemos realizar múltiples tareas como por ejemplo la de comunicarnos, hacer fotos o vigilar un lugar.</a:t>
            </a:r>
          </a:p>
          <a:p>
            <a:endParaRPr lang="es-ES" b="1" dirty="0"/>
          </a:p>
          <a:p>
            <a:r>
              <a:rPr lang="es-ES" b="1" dirty="0"/>
              <a:t>La cámara web básicamente una cámara digital como la que incorporan diversos dispositivos como smartphones y </a:t>
            </a:r>
            <a:r>
              <a:rPr lang="es-ES" b="1" dirty="0" err="1"/>
              <a:t>tablets</a:t>
            </a:r>
            <a:r>
              <a:rPr lang="es-ES" b="1" dirty="0"/>
              <a:t>, pero en este caso confinada a un gabinete el cual debemos conectar a la computadora mediante un conector USB, el cual provee la energía y la vía para la transmisión de los datos que produce la cámara.</a:t>
            </a:r>
            <a:endParaRPr lang="es-AR" b="1" dirty="0"/>
          </a:p>
        </p:txBody>
      </p:sp>
      <p:pic>
        <p:nvPicPr>
          <p:cNvPr id="5" name="Imagen 4">
            <a:extLst>
              <a:ext uri="{FF2B5EF4-FFF2-40B4-BE49-F238E27FC236}">
                <a16:creationId xmlns:a16="http://schemas.microsoft.com/office/drawing/2014/main" id="{6914FC39-CB3C-421B-A40F-EE7509B31956}"/>
              </a:ext>
            </a:extLst>
          </p:cNvPr>
          <p:cNvPicPr>
            <a:picLocks noChangeAspect="1"/>
          </p:cNvPicPr>
          <p:nvPr/>
        </p:nvPicPr>
        <p:blipFill>
          <a:blip r:embed="rId2"/>
          <a:stretch>
            <a:fillRect/>
          </a:stretch>
        </p:blipFill>
        <p:spPr>
          <a:xfrm>
            <a:off x="7616873" y="1610861"/>
            <a:ext cx="4231928" cy="2585323"/>
          </a:xfrm>
          <a:prstGeom prst="rect">
            <a:avLst/>
          </a:prstGeom>
        </p:spPr>
      </p:pic>
      <p:sp>
        <p:nvSpPr>
          <p:cNvPr id="7" name="CuadroTexto 6">
            <a:extLst>
              <a:ext uri="{FF2B5EF4-FFF2-40B4-BE49-F238E27FC236}">
                <a16:creationId xmlns:a16="http://schemas.microsoft.com/office/drawing/2014/main" id="{B57CB315-D742-4990-B339-F7F52BCEB9B4}"/>
              </a:ext>
            </a:extLst>
          </p:cNvPr>
          <p:cNvSpPr txBox="1"/>
          <p:nvPr/>
        </p:nvSpPr>
        <p:spPr>
          <a:xfrm>
            <a:off x="271668" y="4272677"/>
            <a:ext cx="7189306" cy="230832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defPPr>
              <a:defRPr lang="es-AR"/>
            </a:defPPr>
            <a:lvl1pPr>
              <a:defRPr b="1"/>
            </a:lvl1pPr>
          </a:lstStyle>
          <a:p>
            <a:r>
              <a:rPr lang="es-ES" dirty="0"/>
              <a:t>Existen en la actualidad dos tipos de cámaras web, las cámaras web que se conectan a la PC y aquellas que no requieren de una computadora para funcionar, que utilizan </a:t>
            </a:r>
            <a:r>
              <a:rPr lang="es-ES" dirty="0" err="1"/>
              <a:t>Wi</a:t>
            </a:r>
            <a:r>
              <a:rPr lang="es-ES" dirty="0"/>
              <a:t>-Fi o conexión Ethernet para la transmisión de datos y obtienen su energía de la red eléctrica.</a:t>
            </a:r>
          </a:p>
          <a:p>
            <a:endParaRPr lang="es-ES" dirty="0"/>
          </a:p>
          <a:p>
            <a:r>
              <a:rPr lang="es-ES" dirty="0"/>
              <a:t>Estos periféricos de entrada, llamadas “Cámaras de red” se utilizan normalmente para la observación y la vigilancia, debido a su carácter de autónomas.</a:t>
            </a:r>
            <a:endParaRPr lang="es-AR" dirty="0"/>
          </a:p>
        </p:txBody>
      </p:sp>
      <p:pic>
        <p:nvPicPr>
          <p:cNvPr id="8" name="Imagen 7">
            <a:extLst>
              <a:ext uri="{FF2B5EF4-FFF2-40B4-BE49-F238E27FC236}">
                <a16:creationId xmlns:a16="http://schemas.microsoft.com/office/drawing/2014/main" id="{9C7BBDCE-1AEA-492F-985B-01F1EA469063}"/>
              </a:ext>
            </a:extLst>
          </p:cNvPr>
          <p:cNvPicPr>
            <a:picLocks noChangeAspect="1"/>
          </p:cNvPicPr>
          <p:nvPr/>
        </p:nvPicPr>
        <p:blipFill>
          <a:blip r:embed="rId3"/>
          <a:stretch>
            <a:fillRect/>
          </a:stretch>
        </p:blipFill>
        <p:spPr>
          <a:xfrm>
            <a:off x="7932819" y="4379041"/>
            <a:ext cx="3600035" cy="2356387"/>
          </a:xfrm>
          <a:prstGeom prst="rect">
            <a:avLst/>
          </a:prstGeom>
        </p:spPr>
      </p:pic>
    </p:spTree>
    <p:extLst>
      <p:ext uri="{BB962C8B-B14F-4D97-AF65-F5344CB8AC3E}">
        <p14:creationId xmlns:p14="http://schemas.microsoft.com/office/powerpoint/2010/main" val="78207521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2357</Words>
  <Application>Microsoft Office PowerPoint</Application>
  <PresentationFormat>Panorámica</PresentationFormat>
  <Paragraphs>93</Paragraphs>
  <Slides>31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Agency FB</vt: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Emmanuel Horacio Galiotti</dc:creator>
  <cp:lastModifiedBy>Emmanuel Horacio Galiotti</cp:lastModifiedBy>
  <cp:revision>8</cp:revision>
  <dcterms:created xsi:type="dcterms:W3CDTF">2021-04-27T19:32:08Z</dcterms:created>
  <dcterms:modified xsi:type="dcterms:W3CDTF">2022-09-09T01:07:47Z</dcterms:modified>
</cp:coreProperties>
</file>